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722" r:id="rId1"/>
  </p:sldMasterIdLst>
  <p:notesMasterIdLst>
    <p:notesMasterId r:id="rId40"/>
  </p:notesMasterIdLst>
  <p:handoutMasterIdLst>
    <p:handoutMasterId r:id="rId41"/>
  </p:handoutMasterIdLst>
  <p:sldIdLst>
    <p:sldId id="263" r:id="rId2"/>
    <p:sldId id="344" r:id="rId3"/>
    <p:sldId id="414" r:id="rId4"/>
    <p:sldId id="427" r:id="rId5"/>
    <p:sldId id="428" r:id="rId6"/>
    <p:sldId id="415" r:id="rId7"/>
    <p:sldId id="416" r:id="rId8"/>
    <p:sldId id="417" r:id="rId9"/>
    <p:sldId id="433" r:id="rId10"/>
    <p:sldId id="430" r:id="rId11"/>
    <p:sldId id="432" r:id="rId12"/>
    <p:sldId id="423" r:id="rId13"/>
    <p:sldId id="424" r:id="rId14"/>
    <p:sldId id="429" r:id="rId15"/>
    <p:sldId id="425" r:id="rId16"/>
    <p:sldId id="419" r:id="rId17"/>
    <p:sldId id="420" r:id="rId18"/>
    <p:sldId id="421" r:id="rId19"/>
    <p:sldId id="422" r:id="rId20"/>
    <p:sldId id="418" r:id="rId21"/>
    <p:sldId id="335" r:id="rId22"/>
    <p:sldId id="410" r:id="rId23"/>
    <p:sldId id="426" r:id="rId24"/>
    <p:sldId id="402" r:id="rId25"/>
    <p:sldId id="357" r:id="rId26"/>
    <p:sldId id="358" r:id="rId27"/>
    <p:sldId id="411" r:id="rId28"/>
    <p:sldId id="412" r:id="rId29"/>
    <p:sldId id="403" r:id="rId30"/>
    <p:sldId id="384" r:id="rId31"/>
    <p:sldId id="404" r:id="rId32"/>
    <p:sldId id="405" r:id="rId33"/>
    <p:sldId id="406" r:id="rId34"/>
    <p:sldId id="386" r:id="rId35"/>
    <p:sldId id="360" r:id="rId36"/>
    <p:sldId id="434" r:id="rId37"/>
    <p:sldId id="435" r:id="rId38"/>
    <p:sldId id="355" r:id="rId39"/>
  </p:sldIdLst>
  <p:sldSz cx="9144000" cy="6858000" type="screen4x3"/>
  <p:notesSz cx="6805613" cy="9944100"/>
  <p:embeddedFontLst>
    <p:embeddedFont>
      <p:font typeface="Cambria" panose="02040503050406030204" pitchFamily="18" charset="0"/>
      <p:regular r:id="rId42"/>
      <p:bold r:id="rId43"/>
      <p:italic r:id="rId44"/>
      <p:boldItalic r:id="rId45"/>
    </p:embeddedFont>
    <p:embeddedFont>
      <p:font typeface="Chronicle Text G1" pitchFamily="2" charset="0"/>
      <p:italic r:id="rId46"/>
    </p:embeddedFont>
    <p:embeddedFont>
      <p:font typeface="Chronicle Text G1 Bold" pitchFamily="2" charset="0"/>
      <p:bold r:id="rId47"/>
    </p:embeddedFont>
    <p:embeddedFont>
      <p:font typeface="Gotham Narrow Bold" pitchFamily="2" charset="0"/>
      <p:regular r:id="rId48"/>
      <p:bold r:id="rId49"/>
    </p:embeddedFont>
    <p:embeddedFont>
      <p:font typeface="Gotham Narrow Book" pitchFamily="2" charset="0"/>
      <p:regular r:id="rId50"/>
      <p:italic r:id="rId51"/>
    </p:embeddedFont>
  </p:embeddedFontLst>
  <p:custDataLst>
    <p:tags r:id="rId5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D7D7"/>
    <a:srgbClr val="F5DF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/>
    <p:restoredTop sz="89110"/>
  </p:normalViewPr>
  <p:slideViewPr>
    <p:cSldViewPr snapToGrid="0" snapToObjects="1">
      <p:cViewPr varScale="1">
        <p:scale>
          <a:sx n="112" d="100"/>
          <a:sy n="112" d="100"/>
        </p:scale>
        <p:origin x="2552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4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image" Target="../media/image12.jpg"/><Relationship Id="rId4" Type="http://schemas.openxmlformats.org/officeDocument/2006/relationships/image" Target="../media/image1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jpg"/><Relationship Id="rId1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CB0A1D-DA57-4B36-B9EB-9B0728DD7327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0BE52-5314-4EF2-9A20-02277669295D}">
      <dgm:prSet/>
      <dgm:spPr/>
      <dgm:t>
        <a:bodyPr/>
        <a:lstStyle/>
        <a:p>
          <a:endParaRPr lang="en-US" dirty="0"/>
        </a:p>
      </dgm:t>
    </dgm:pt>
    <dgm:pt modelId="{77A3C921-A74E-43EE-83BE-09C6A96EA5E7}" type="parTrans" cxnId="{AEF9BDD3-212E-4D43-8EB7-12E92E0BBA88}">
      <dgm:prSet/>
      <dgm:spPr/>
      <dgm:t>
        <a:bodyPr/>
        <a:lstStyle/>
        <a:p>
          <a:endParaRPr lang="en-US"/>
        </a:p>
      </dgm:t>
    </dgm:pt>
    <dgm:pt modelId="{8F0D291C-2363-42D0-9EC3-9ACBD5844A44}" type="sibTrans" cxnId="{AEF9BDD3-212E-4D43-8EB7-12E92E0BBA88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  <dgm:t>
        <a:bodyPr/>
        <a:lstStyle/>
        <a:p>
          <a:endParaRPr lang="en-US"/>
        </a:p>
      </dgm:t>
    </dgm:pt>
    <dgm:pt modelId="{5AC27CB1-30D5-4E76-B688-82BC5F10E525}">
      <dgm:prSet phldrT="[Text]" custT="1"/>
      <dgm:spPr/>
      <dgm:t>
        <a:bodyPr/>
        <a:lstStyle/>
        <a:p>
          <a:r>
            <a:rPr lang="en-US" sz="1200" dirty="0"/>
            <a:t>             Empower</a:t>
          </a:r>
        </a:p>
      </dgm:t>
    </dgm:pt>
    <dgm:pt modelId="{0BB1D5F3-366D-492D-AE10-C5C63C284436}" type="parTrans" cxnId="{7D5AFD25-5CCF-4726-983E-C46E6E9B9679}">
      <dgm:prSet/>
      <dgm:spPr/>
      <dgm:t>
        <a:bodyPr/>
        <a:lstStyle/>
        <a:p>
          <a:endParaRPr lang="en-US"/>
        </a:p>
      </dgm:t>
    </dgm:pt>
    <dgm:pt modelId="{BA478C59-FA72-48ED-AE5E-7C36EA90B6D7}" type="sibTrans" cxnId="{7D5AFD25-5CCF-4726-983E-C46E6E9B967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BD30C1BA-7050-4323-AD31-D10BCE22D6F7}">
      <dgm:prSet phldrT="[Text]" phldr="1"/>
      <dgm:spPr/>
      <dgm:t>
        <a:bodyPr/>
        <a:lstStyle/>
        <a:p>
          <a:endParaRPr lang="en-US" dirty="0"/>
        </a:p>
      </dgm:t>
    </dgm:pt>
    <dgm:pt modelId="{4FB90479-2588-472C-B9DC-0F475679B079}" type="parTrans" cxnId="{850C534A-3FE4-4652-93D5-6DBD30DBC581}">
      <dgm:prSet/>
      <dgm:spPr/>
      <dgm:t>
        <a:bodyPr/>
        <a:lstStyle/>
        <a:p>
          <a:endParaRPr lang="en-US"/>
        </a:p>
      </dgm:t>
    </dgm:pt>
    <dgm:pt modelId="{68FDB32F-07C5-4E29-9825-2976CB5B10B5}" type="sibTrans" cxnId="{850C534A-3FE4-4652-93D5-6DBD30DBC58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0" b="-90000"/>
          </a:stretch>
        </a:blipFill>
      </dgm:spPr>
      <dgm:t>
        <a:bodyPr/>
        <a:lstStyle/>
        <a:p>
          <a:endParaRPr lang="en-US"/>
        </a:p>
      </dgm:t>
    </dgm:pt>
    <dgm:pt modelId="{2CCDD30F-4981-493E-B06C-729C18922B58}">
      <dgm:prSet phldrT="[Text]" custT="1"/>
      <dgm:spPr/>
      <dgm:t>
        <a:bodyPr/>
        <a:lstStyle/>
        <a:p>
          <a:r>
            <a:rPr lang="en-US" sz="1200" dirty="0">
              <a:solidFill>
                <a:srgbClr val="92D050"/>
              </a:solidFill>
            </a:rPr>
            <a:t>Your People</a:t>
          </a:r>
        </a:p>
      </dgm:t>
    </dgm:pt>
    <dgm:pt modelId="{F4C85C5B-4D39-48BA-AF43-297812B81A99}" type="sibTrans" cxnId="{EAE1C6B7-49A7-4DE6-B979-18377375ADB3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  <dgm:t>
        <a:bodyPr/>
        <a:lstStyle/>
        <a:p>
          <a:endParaRPr lang="en-US"/>
        </a:p>
      </dgm:t>
    </dgm:pt>
    <dgm:pt modelId="{B249D1B8-2DB8-476A-8BB9-00F07673EFD3}" type="parTrans" cxnId="{EAE1C6B7-49A7-4DE6-B979-18377375ADB3}">
      <dgm:prSet/>
      <dgm:spPr/>
      <dgm:t>
        <a:bodyPr/>
        <a:lstStyle/>
        <a:p>
          <a:endParaRPr lang="en-US"/>
        </a:p>
      </dgm:t>
    </dgm:pt>
    <dgm:pt modelId="{16C08452-D9A5-42E3-8374-3EA836C1C690}" type="pres">
      <dgm:prSet presAssocID="{ADCB0A1D-DA57-4B36-B9EB-9B0728DD7327}" presName="Name0" presStyleCnt="0">
        <dgm:presLayoutVars>
          <dgm:chMax val="7"/>
          <dgm:chPref val="7"/>
          <dgm:dir/>
        </dgm:presLayoutVars>
      </dgm:prSet>
      <dgm:spPr/>
    </dgm:pt>
    <dgm:pt modelId="{9A51FFBC-B675-488C-A914-87B5038C4AF7}" type="pres">
      <dgm:prSet presAssocID="{ADCB0A1D-DA57-4B36-B9EB-9B0728DD7327}" presName="Name1" presStyleCnt="0"/>
      <dgm:spPr/>
    </dgm:pt>
    <dgm:pt modelId="{5F3B3924-70B6-437E-9B59-9A9CA509D431}" type="pres">
      <dgm:prSet presAssocID="{8F0D291C-2363-42D0-9EC3-9ACBD5844A44}" presName="picture_1" presStyleCnt="0"/>
      <dgm:spPr/>
    </dgm:pt>
    <dgm:pt modelId="{855F4368-CFC0-4C95-A9C3-B7614855AACE}" type="pres">
      <dgm:prSet presAssocID="{8F0D291C-2363-42D0-9EC3-9ACBD5844A44}" presName="pictureRepeatNode" presStyleLbl="alignImgPlace1" presStyleIdx="0" presStyleCnt="4" custScaleX="90014" custScaleY="101082" custLinFactNeighborX="649" custLinFactNeighborY="-1515"/>
      <dgm:spPr/>
    </dgm:pt>
    <dgm:pt modelId="{8D03A6B1-212A-4DB4-9C22-2D0C5678376E}" type="pres">
      <dgm:prSet presAssocID="{5BD0BE52-5314-4EF2-9A20-02277669295D}" presName="text_1" presStyleLbl="node1" presStyleIdx="0" presStyleCnt="0">
        <dgm:presLayoutVars>
          <dgm:bulletEnabled val="1"/>
        </dgm:presLayoutVars>
      </dgm:prSet>
      <dgm:spPr/>
    </dgm:pt>
    <dgm:pt modelId="{7FD6453E-2E53-4B26-B167-F23BBE5E1ED4}" type="pres">
      <dgm:prSet presAssocID="{F4C85C5B-4D39-48BA-AF43-297812B81A99}" presName="picture_2" presStyleCnt="0"/>
      <dgm:spPr/>
    </dgm:pt>
    <dgm:pt modelId="{018786B2-8F40-45D8-8E95-2A2BBA5A03A1}" type="pres">
      <dgm:prSet presAssocID="{F4C85C5B-4D39-48BA-AF43-297812B81A99}" presName="pictureRepeatNode" presStyleLbl="alignImgPlace1" presStyleIdx="1" presStyleCnt="4" custScaleX="108543"/>
      <dgm:spPr/>
    </dgm:pt>
    <dgm:pt modelId="{33C46771-D5AE-4285-B1E7-4CFCCABDDEB5}" type="pres">
      <dgm:prSet presAssocID="{2CCDD30F-4981-493E-B06C-729C18922B58}" presName="line_2" presStyleLbl="parChTrans1D1" presStyleIdx="0" presStyleCnt="3"/>
      <dgm:spPr/>
    </dgm:pt>
    <dgm:pt modelId="{36E688EB-1D81-4EDD-9F2F-83489EA044D2}" type="pres">
      <dgm:prSet presAssocID="{2CCDD30F-4981-493E-B06C-729C18922B58}" presName="textparent_2" presStyleLbl="node1" presStyleIdx="0" presStyleCnt="0"/>
      <dgm:spPr/>
    </dgm:pt>
    <dgm:pt modelId="{E3D8CC83-BE79-46B0-983F-C2323E8E0468}" type="pres">
      <dgm:prSet presAssocID="{2CCDD30F-4981-493E-B06C-729C18922B58}" presName="text_2" presStyleLbl="revTx" presStyleIdx="0" presStyleCnt="3" custScaleX="156792" custScaleY="84849">
        <dgm:presLayoutVars>
          <dgm:bulletEnabled val="1"/>
        </dgm:presLayoutVars>
      </dgm:prSet>
      <dgm:spPr/>
    </dgm:pt>
    <dgm:pt modelId="{25268ECA-2FBB-4F60-8D74-2CA33686C8C7}" type="pres">
      <dgm:prSet presAssocID="{BA478C59-FA72-48ED-AE5E-7C36EA90B6D7}" presName="picture_3" presStyleCnt="0"/>
      <dgm:spPr/>
    </dgm:pt>
    <dgm:pt modelId="{BAA876EC-393F-4CD1-A0CC-255850FCEBE8}" type="pres">
      <dgm:prSet presAssocID="{BA478C59-FA72-48ED-AE5E-7C36EA90B6D7}" presName="pictureRepeatNode" presStyleLbl="alignImgPlace1" presStyleIdx="2" presStyleCnt="4" custScaleX="191556" custScaleY="127706" custLinFactNeighborX="7936" custLinFactNeighborY="-4329"/>
      <dgm:spPr/>
    </dgm:pt>
    <dgm:pt modelId="{1B090F2B-2F7D-4812-B603-DD43ED227DE7}" type="pres">
      <dgm:prSet presAssocID="{5AC27CB1-30D5-4E76-B688-82BC5F10E525}" presName="line_3" presStyleLbl="parChTrans1D1" presStyleIdx="1" presStyleCnt="3"/>
      <dgm:spPr/>
    </dgm:pt>
    <dgm:pt modelId="{B698029A-6824-4F26-AF88-CBF13336226C}" type="pres">
      <dgm:prSet presAssocID="{5AC27CB1-30D5-4E76-B688-82BC5F10E525}" presName="textparent_3" presStyleLbl="node1" presStyleIdx="0" presStyleCnt="0"/>
      <dgm:spPr/>
    </dgm:pt>
    <dgm:pt modelId="{4D978368-E466-4E31-99AE-A217F8066943}" type="pres">
      <dgm:prSet presAssocID="{5AC27CB1-30D5-4E76-B688-82BC5F10E525}" presName="text_3" presStyleLbl="revTx" presStyleIdx="1" presStyleCnt="3" custScaleX="835474" custLinFactX="135718" custLinFactNeighborX="200000" custLinFactNeighborY="1443">
        <dgm:presLayoutVars>
          <dgm:bulletEnabled val="1"/>
        </dgm:presLayoutVars>
      </dgm:prSet>
      <dgm:spPr/>
    </dgm:pt>
    <dgm:pt modelId="{7A8628DD-D3CE-415D-A3FC-0F7ECE56ADB2}" type="pres">
      <dgm:prSet presAssocID="{68FDB32F-07C5-4E29-9825-2976CB5B10B5}" presName="picture_4" presStyleCnt="0"/>
      <dgm:spPr/>
    </dgm:pt>
    <dgm:pt modelId="{9460F319-E9F4-4FC9-9894-5105D28F35F7}" type="pres">
      <dgm:prSet presAssocID="{68FDB32F-07C5-4E29-9825-2976CB5B10B5}" presName="pictureRepeatNode" presStyleLbl="alignImgPlace1" presStyleIdx="3" presStyleCnt="4" custScaleX="373210" custScaleY="67533" custLinFactNeighborX="-20923" custLinFactNeighborY="-7215"/>
      <dgm:spPr/>
    </dgm:pt>
    <dgm:pt modelId="{A554FBBA-8F7D-45E4-98F3-274EE0F6595F}" type="pres">
      <dgm:prSet presAssocID="{BD30C1BA-7050-4323-AD31-D10BCE22D6F7}" presName="line_4" presStyleLbl="parChTrans1D1" presStyleIdx="2" presStyleCnt="3"/>
      <dgm:spPr/>
    </dgm:pt>
    <dgm:pt modelId="{FC0C9F0E-397A-415F-8465-2F3C4648C75E}" type="pres">
      <dgm:prSet presAssocID="{BD30C1BA-7050-4323-AD31-D10BCE22D6F7}" presName="textparent_4" presStyleLbl="node1" presStyleIdx="0" presStyleCnt="0"/>
      <dgm:spPr/>
    </dgm:pt>
    <dgm:pt modelId="{173D4254-59E9-44A9-89A8-BE88171DDFCC}" type="pres">
      <dgm:prSet presAssocID="{BD30C1BA-7050-4323-AD31-D10BCE22D6F7}" presName="text_4" presStyleLbl="revTx" presStyleIdx="2" presStyleCnt="3" custLinFactX="500000" custLinFactNeighborX="557228" custLinFactNeighborY="7214">
        <dgm:presLayoutVars>
          <dgm:bulletEnabled val="1"/>
        </dgm:presLayoutVars>
      </dgm:prSet>
      <dgm:spPr/>
    </dgm:pt>
  </dgm:ptLst>
  <dgm:cxnLst>
    <dgm:cxn modelId="{FD1D1205-2158-40B5-816D-697202645892}" type="presOf" srcId="{ADCB0A1D-DA57-4B36-B9EB-9B0728DD7327}" destId="{16C08452-D9A5-42E3-8374-3EA836C1C690}" srcOrd="0" destOrd="0" presId="urn:microsoft.com/office/officeart/2008/layout/CircularPictureCallout"/>
    <dgm:cxn modelId="{E746EC21-F420-4AD0-BAEB-C5480EAC37BB}" type="presOf" srcId="{F4C85C5B-4D39-48BA-AF43-297812B81A99}" destId="{018786B2-8F40-45D8-8E95-2A2BBA5A03A1}" srcOrd="0" destOrd="0" presId="urn:microsoft.com/office/officeart/2008/layout/CircularPictureCallout"/>
    <dgm:cxn modelId="{7D5AFD25-5CCF-4726-983E-C46E6E9B9679}" srcId="{ADCB0A1D-DA57-4B36-B9EB-9B0728DD7327}" destId="{5AC27CB1-30D5-4E76-B688-82BC5F10E525}" srcOrd="2" destOrd="0" parTransId="{0BB1D5F3-366D-492D-AE10-C5C63C284436}" sibTransId="{BA478C59-FA72-48ED-AE5E-7C36EA90B6D7}"/>
    <dgm:cxn modelId="{9EC06E29-1CF9-4CA5-8B88-495F906318C0}" type="presOf" srcId="{2CCDD30F-4981-493E-B06C-729C18922B58}" destId="{E3D8CC83-BE79-46B0-983F-C2323E8E0468}" srcOrd="0" destOrd="0" presId="urn:microsoft.com/office/officeart/2008/layout/CircularPictureCallout"/>
    <dgm:cxn modelId="{A6BD8D31-4154-4511-B5F7-9D0640A58BDC}" type="presOf" srcId="{BD30C1BA-7050-4323-AD31-D10BCE22D6F7}" destId="{173D4254-59E9-44A9-89A8-BE88171DDFCC}" srcOrd="0" destOrd="0" presId="urn:microsoft.com/office/officeart/2008/layout/CircularPictureCallout"/>
    <dgm:cxn modelId="{850C534A-3FE4-4652-93D5-6DBD30DBC581}" srcId="{ADCB0A1D-DA57-4B36-B9EB-9B0728DD7327}" destId="{BD30C1BA-7050-4323-AD31-D10BCE22D6F7}" srcOrd="3" destOrd="0" parTransId="{4FB90479-2588-472C-B9DC-0F475679B079}" sibTransId="{68FDB32F-07C5-4E29-9825-2976CB5B10B5}"/>
    <dgm:cxn modelId="{34D6376C-AFB3-41D6-83D0-470A824A1B52}" type="presOf" srcId="{8F0D291C-2363-42D0-9EC3-9ACBD5844A44}" destId="{855F4368-CFC0-4C95-A9C3-B7614855AACE}" srcOrd="0" destOrd="0" presId="urn:microsoft.com/office/officeart/2008/layout/CircularPictureCallout"/>
    <dgm:cxn modelId="{8196D38C-77A3-483F-B1BA-D937FE1051C9}" type="presOf" srcId="{5BD0BE52-5314-4EF2-9A20-02277669295D}" destId="{8D03A6B1-212A-4DB4-9C22-2D0C5678376E}" srcOrd="0" destOrd="0" presId="urn:microsoft.com/office/officeart/2008/layout/CircularPictureCallout"/>
    <dgm:cxn modelId="{E4D3E190-612A-40BF-B988-EC16E033E079}" type="presOf" srcId="{BA478C59-FA72-48ED-AE5E-7C36EA90B6D7}" destId="{BAA876EC-393F-4CD1-A0CC-255850FCEBE8}" srcOrd="0" destOrd="0" presId="urn:microsoft.com/office/officeart/2008/layout/CircularPictureCallout"/>
    <dgm:cxn modelId="{EAE1C6B7-49A7-4DE6-B979-18377375ADB3}" srcId="{ADCB0A1D-DA57-4B36-B9EB-9B0728DD7327}" destId="{2CCDD30F-4981-493E-B06C-729C18922B58}" srcOrd="1" destOrd="0" parTransId="{B249D1B8-2DB8-476A-8BB9-00F07673EFD3}" sibTransId="{F4C85C5B-4D39-48BA-AF43-297812B81A99}"/>
    <dgm:cxn modelId="{AEF9BDD3-212E-4D43-8EB7-12E92E0BBA88}" srcId="{ADCB0A1D-DA57-4B36-B9EB-9B0728DD7327}" destId="{5BD0BE52-5314-4EF2-9A20-02277669295D}" srcOrd="0" destOrd="0" parTransId="{77A3C921-A74E-43EE-83BE-09C6A96EA5E7}" sibTransId="{8F0D291C-2363-42D0-9EC3-9ACBD5844A44}"/>
    <dgm:cxn modelId="{71EAE1E0-AC9D-40D7-B886-5DB382A10E58}" type="presOf" srcId="{68FDB32F-07C5-4E29-9825-2976CB5B10B5}" destId="{9460F319-E9F4-4FC9-9894-5105D28F35F7}" srcOrd="0" destOrd="0" presId="urn:microsoft.com/office/officeart/2008/layout/CircularPictureCallout"/>
    <dgm:cxn modelId="{79C57EF3-8548-4918-BA6A-6CF5B507F3B1}" type="presOf" srcId="{5AC27CB1-30D5-4E76-B688-82BC5F10E525}" destId="{4D978368-E466-4E31-99AE-A217F8066943}" srcOrd="0" destOrd="0" presId="urn:microsoft.com/office/officeart/2008/layout/CircularPictureCallout"/>
    <dgm:cxn modelId="{A00FE19A-D889-410E-9F13-1C11D1DC03B5}" type="presParOf" srcId="{16C08452-D9A5-42E3-8374-3EA836C1C690}" destId="{9A51FFBC-B675-488C-A914-87B5038C4AF7}" srcOrd="0" destOrd="0" presId="urn:microsoft.com/office/officeart/2008/layout/CircularPictureCallout"/>
    <dgm:cxn modelId="{7EE7F990-80AF-4F53-8A3F-C3727E279B1A}" type="presParOf" srcId="{9A51FFBC-B675-488C-A914-87B5038C4AF7}" destId="{5F3B3924-70B6-437E-9B59-9A9CA509D431}" srcOrd="0" destOrd="0" presId="urn:microsoft.com/office/officeart/2008/layout/CircularPictureCallout"/>
    <dgm:cxn modelId="{A1FEFC2A-3BB2-47E5-AAC8-2A40661F8C81}" type="presParOf" srcId="{5F3B3924-70B6-437E-9B59-9A9CA509D431}" destId="{855F4368-CFC0-4C95-A9C3-B7614855AACE}" srcOrd="0" destOrd="0" presId="urn:microsoft.com/office/officeart/2008/layout/CircularPictureCallout"/>
    <dgm:cxn modelId="{41C0871F-58B3-49F8-ACEA-3228440779C1}" type="presParOf" srcId="{9A51FFBC-B675-488C-A914-87B5038C4AF7}" destId="{8D03A6B1-212A-4DB4-9C22-2D0C5678376E}" srcOrd="1" destOrd="0" presId="urn:microsoft.com/office/officeart/2008/layout/CircularPictureCallout"/>
    <dgm:cxn modelId="{1C581F75-A7AC-49F3-9767-B48F3000CCCA}" type="presParOf" srcId="{9A51FFBC-B675-488C-A914-87B5038C4AF7}" destId="{7FD6453E-2E53-4B26-B167-F23BBE5E1ED4}" srcOrd="2" destOrd="0" presId="urn:microsoft.com/office/officeart/2008/layout/CircularPictureCallout"/>
    <dgm:cxn modelId="{BCC6820F-3870-48DB-93CD-180B2A504C39}" type="presParOf" srcId="{7FD6453E-2E53-4B26-B167-F23BBE5E1ED4}" destId="{018786B2-8F40-45D8-8E95-2A2BBA5A03A1}" srcOrd="0" destOrd="0" presId="urn:microsoft.com/office/officeart/2008/layout/CircularPictureCallout"/>
    <dgm:cxn modelId="{DFFBBA34-34DD-4F5F-B6EB-19E00C89566F}" type="presParOf" srcId="{9A51FFBC-B675-488C-A914-87B5038C4AF7}" destId="{33C46771-D5AE-4285-B1E7-4CFCCABDDEB5}" srcOrd="3" destOrd="0" presId="urn:microsoft.com/office/officeart/2008/layout/CircularPictureCallout"/>
    <dgm:cxn modelId="{9A4EFA88-8FAD-4911-83FB-7D0FEFF50700}" type="presParOf" srcId="{9A51FFBC-B675-488C-A914-87B5038C4AF7}" destId="{36E688EB-1D81-4EDD-9F2F-83489EA044D2}" srcOrd="4" destOrd="0" presId="urn:microsoft.com/office/officeart/2008/layout/CircularPictureCallout"/>
    <dgm:cxn modelId="{CECB9C83-99BC-433E-859E-AF7A49D14023}" type="presParOf" srcId="{36E688EB-1D81-4EDD-9F2F-83489EA044D2}" destId="{E3D8CC83-BE79-46B0-983F-C2323E8E0468}" srcOrd="0" destOrd="0" presId="urn:microsoft.com/office/officeart/2008/layout/CircularPictureCallout"/>
    <dgm:cxn modelId="{6B844EDE-1E7D-424F-BB4D-CE95A40207E3}" type="presParOf" srcId="{9A51FFBC-B675-488C-A914-87B5038C4AF7}" destId="{25268ECA-2FBB-4F60-8D74-2CA33686C8C7}" srcOrd="5" destOrd="0" presId="urn:microsoft.com/office/officeart/2008/layout/CircularPictureCallout"/>
    <dgm:cxn modelId="{F3A20ABD-340E-4F11-AB27-CF6A6DB65739}" type="presParOf" srcId="{25268ECA-2FBB-4F60-8D74-2CA33686C8C7}" destId="{BAA876EC-393F-4CD1-A0CC-255850FCEBE8}" srcOrd="0" destOrd="0" presId="urn:microsoft.com/office/officeart/2008/layout/CircularPictureCallout"/>
    <dgm:cxn modelId="{1B44641E-7CDA-48FC-B937-974BDF9C3A75}" type="presParOf" srcId="{9A51FFBC-B675-488C-A914-87B5038C4AF7}" destId="{1B090F2B-2F7D-4812-B603-DD43ED227DE7}" srcOrd="6" destOrd="0" presId="urn:microsoft.com/office/officeart/2008/layout/CircularPictureCallout"/>
    <dgm:cxn modelId="{5CC4CE15-AC06-446E-8AB1-D4D4D5C39D20}" type="presParOf" srcId="{9A51FFBC-B675-488C-A914-87B5038C4AF7}" destId="{B698029A-6824-4F26-AF88-CBF13336226C}" srcOrd="7" destOrd="0" presId="urn:microsoft.com/office/officeart/2008/layout/CircularPictureCallout"/>
    <dgm:cxn modelId="{D4F57F8F-47DA-4CD5-B6A3-9AAB55C19EBD}" type="presParOf" srcId="{B698029A-6824-4F26-AF88-CBF13336226C}" destId="{4D978368-E466-4E31-99AE-A217F8066943}" srcOrd="0" destOrd="0" presId="urn:microsoft.com/office/officeart/2008/layout/CircularPictureCallout"/>
    <dgm:cxn modelId="{298CC686-DC2E-4A96-B069-14A920968CB9}" type="presParOf" srcId="{9A51FFBC-B675-488C-A914-87B5038C4AF7}" destId="{7A8628DD-D3CE-415D-A3FC-0F7ECE56ADB2}" srcOrd="8" destOrd="0" presId="urn:microsoft.com/office/officeart/2008/layout/CircularPictureCallout"/>
    <dgm:cxn modelId="{EE0CFEA8-9CD2-434B-A79E-B2E115DEC3FC}" type="presParOf" srcId="{7A8628DD-D3CE-415D-A3FC-0F7ECE56ADB2}" destId="{9460F319-E9F4-4FC9-9894-5105D28F35F7}" srcOrd="0" destOrd="0" presId="urn:microsoft.com/office/officeart/2008/layout/CircularPictureCallout"/>
    <dgm:cxn modelId="{F236E268-6956-4556-A3C5-212B9B304CD4}" type="presParOf" srcId="{9A51FFBC-B675-488C-A914-87B5038C4AF7}" destId="{A554FBBA-8F7D-45E4-98F3-274EE0F6595F}" srcOrd="9" destOrd="0" presId="urn:microsoft.com/office/officeart/2008/layout/CircularPictureCallout"/>
    <dgm:cxn modelId="{3F3EC5B5-A92E-4004-ACC1-343103CF452E}" type="presParOf" srcId="{9A51FFBC-B675-488C-A914-87B5038C4AF7}" destId="{FC0C9F0E-397A-415F-8465-2F3C4648C75E}" srcOrd="10" destOrd="0" presId="urn:microsoft.com/office/officeart/2008/layout/CircularPictureCallout"/>
    <dgm:cxn modelId="{2DD12E0D-4069-42A9-BB91-13C59A90D753}" type="presParOf" srcId="{FC0C9F0E-397A-415F-8465-2F3C4648C75E}" destId="{173D4254-59E9-44A9-89A8-BE88171DDFC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C77A5D-30C0-4301-8D5C-93572275537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A42657E-F5D9-433A-A4AA-4467130DE117}">
      <dgm:prSet phldrT="[Text]"/>
      <dgm:spPr/>
      <dgm:t>
        <a:bodyPr/>
        <a:lstStyle/>
        <a:p>
          <a:r>
            <a:rPr lang="en-AU"/>
            <a:t>Inspiration</a:t>
          </a:r>
        </a:p>
      </dgm:t>
    </dgm:pt>
    <dgm:pt modelId="{B802E102-809E-435A-B15A-7C545815ADD3}" type="parTrans" cxnId="{6330AD6C-64E9-46B3-8D10-B6B0201C536B}">
      <dgm:prSet/>
      <dgm:spPr/>
      <dgm:t>
        <a:bodyPr/>
        <a:lstStyle/>
        <a:p>
          <a:endParaRPr lang="en-AU"/>
        </a:p>
      </dgm:t>
    </dgm:pt>
    <dgm:pt modelId="{4C13BF37-72B9-4A99-9B2D-D3803B8F1E35}" type="sibTrans" cxnId="{6330AD6C-64E9-46B3-8D10-B6B0201C536B}">
      <dgm:prSet/>
      <dgm:spPr/>
      <dgm:t>
        <a:bodyPr/>
        <a:lstStyle/>
        <a:p>
          <a:endParaRPr lang="en-AU"/>
        </a:p>
      </dgm:t>
    </dgm:pt>
    <dgm:pt modelId="{11541E2B-83A6-4860-9F59-F4804C895F53}">
      <dgm:prSet phldrT="[Text]"/>
      <dgm:spPr/>
      <dgm:t>
        <a:bodyPr/>
        <a:lstStyle/>
        <a:p>
          <a:r>
            <a:rPr lang="en-AU"/>
            <a:t>Ideation</a:t>
          </a:r>
        </a:p>
      </dgm:t>
    </dgm:pt>
    <dgm:pt modelId="{54775332-27F5-4B0C-9E20-4BEF2E26ABAC}" type="parTrans" cxnId="{78E240E6-D347-44A7-A709-FDC5F04EEBC8}">
      <dgm:prSet/>
      <dgm:spPr/>
      <dgm:t>
        <a:bodyPr/>
        <a:lstStyle/>
        <a:p>
          <a:endParaRPr lang="en-AU"/>
        </a:p>
      </dgm:t>
    </dgm:pt>
    <dgm:pt modelId="{00BBDCA6-2D83-4777-BD5C-BDE6C6BFACA9}" type="sibTrans" cxnId="{78E240E6-D347-44A7-A709-FDC5F04EEBC8}">
      <dgm:prSet/>
      <dgm:spPr/>
      <dgm:t>
        <a:bodyPr/>
        <a:lstStyle/>
        <a:p>
          <a:endParaRPr lang="en-AU"/>
        </a:p>
      </dgm:t>
    </dgm:pt>
    <dgm:pt modelId="{A2C33B75-CF29-4B98-B410-0980069DED93}">
      <dgm:prSet phldrT="[Text]"/>
      <dgm:spPr/>
      <dgm:t>
        <a:bodyPr/>
        <a:lstStyle/>
        <a:p>
          <a:r>
            <a:rPr lang="en-AU"/>
            <a:t>Implementation</a:t>
          </a:r>
        </a:p>
      </dgm:t>
    </dgm:pt>
    <dgm:pt modelId="{83E0AAD2-ACBF-48D5-9387-6A7D5B30AB91}" type="parTrans" cxnId="{AA734CB3-65D9-41EC-8377-5C0D2E6BA7E3}">
      <dgm:prSet/>
      <dgm:spPr/>
      <dgm:t>
        <a:bodyPr/>
        <a:lstStyle/>
        <a:p>
          <a:endParaRPr lang="en-AU"/>
        </a:p>
      </dgm:t>
    </dgm:pt>
    <dgm:pt modelId="{08D9DE0E-4BE5-4C45-9C19-702CE6952828}" type="sibTrans" cxnId="{AA734CB3-65D9-41EC-8377-5C0D2E6BA7E3}">
      <dgm:prSet/>
      <dgm:spPr/>
      <dgm:t>
        <a:bodyPr/>
        <a:lstStyle/>
        <a:p>
          <a:endParaRPr lang="en-AU"/>
        </a:p>
      </dgm:t>
    </dgm:pt>
    <dgm:pt modelId="{1D442AE6-6738-4E76-9390-DEF0B9344987}" type="pres">
      <dgm:prSet presAssocID="{64C77A5D-30C0-4301-8D5C-935722755371}" presName="CompostProcess" presStyleCnt="0">
        <dgm:presLayoutVars>
          <dgm:dir/>
          <dgm:resizeHandles val="exact"/>
        </dgm:presLayoutVars>
      </dgm:prSet>
      <dgm:spPr/>
    </dgm:pt>
    <dgm:pt modelId="{9A181894-D76F-45AF-A614-4F3652AD7A61}" type="pres">
      <dgm:prSet presAssocID="{64C77A5D-30C0-4301-8D5C-935722755371}" presName="arrow" presStyleLbl="bgShp" presStyleIdx="0" presStyleCnt="1"/>
      <dgm:spPr/>
    </dgm:pt>
    <dgm:pt modelId="{3DD7A8BE-D6FC-4894-90F0-983372F165A9}" type="pres">
      <dgm:prSet presAssocID="{64C77A5D-30C0-4301-8D5C-935722755371}" presName="linearProcess" presStyleCnt="0"/>
      <dgm:spPr/>
    </dgm:pt>
    <dgm:pt modelId="{72F80D6F-73D1-4101-9B1A-8B7B8707A0A4}" type="pres">
      <dgm:prSet presAssocID="{7A42657E-F5D9-433A-A4AA-4467130DE117}" presName="textNode" presStyleLbl="node1" presStyleIdx="0" presStyleCnt="3">
        <dgm:presLayoutVars>
          <dgm:bulletEnabled val="1"/>
        </dgm:presLayoutVars>
      </dgm:prSet>
      <dgm:spPr/>
    </dgm:pt>
    <dgm:pt modelId="{AB6D92C5-8758-4377-A4E5-6A22D4C94889}" type="pres">
      <dgm:prSet presAssocID="{4C13BF37-72B9-4A99-9B2D-D3803B8F1E35}" presName="sibTrans" presStyleCnt="0"/>
      <dgm:spPr/>
    </dgm:pt>
    <dgm:pt modelId="{8CCA37B9-0F80-46A4-BD36-41DA3EA385D3}" type="pres">
      <dgm:prSet presAssocID="{11541E2B-83A6-4860-9F59-F4804C895F53}" presName="textNode" presStyleLbl="node1" presStyleIdx="1" presStyleCnt="3">
        <dgm:presLayoutVars>
          <dgm:bulletEnabled val="1"/>
        </dgm:presLayoutVars>
      </dgm:prSet>
      <dgm:spPr/>
    </dgm:pt>
    <dgm:pt modelId="{271F6173-8FE7-4214-B6BE-2F5147FD73D4}" type="pres">
      <dgm:prSet presAssocID="{00BBDCA6-2D83-4777-BD5C-BDE6C6BFACA9}" presName="sibTrans" presStyleCnt="0"/>
      <dgm:spPr/>
    </dgm:pt>
    <dgm:pt modelId="{B42D8961-81AF-4401-96DD-DDBF4D4A893F}" type="pres">
      <dgm:prSet presAssocID="{A2C33B75-CF29-4B98-B410-0980069DED9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0C4792C-C368-4CB8-A346-1324BFB48F87}" type="presOf" srcId="{7A42657E-F5D9-433A-A4AA-4467130DE117}" destId="{72F80D6F-73D1-4101-9B1A-8B7B8707A0A4}" srcOrd="0" destOrd="0" presId="urn:microsoft.com/office/officeart/2005/8/layout/hProcess9"/>
    <dgm:cxn modelId="{3B0F8B3C-952B-4F85-BBA5-4894C16C629D}" type="presOf" srcId="{64C77A5D-30C0-4301-8D5C-935722755371}" destId="{1D442AE6-6738-4E76-9390-DEF0B9344987}" srcOrd="0" destOrd="0" presId="urn:microsoft.com/office/officeart/2005/8/layout/hProcess9"/>
    <dgm:cxn modelId="{9D57F14C-8FC6-4028-9ECC-1BE13442CE1F}" type="presOf" srcId="{A2C33B75-CF29-4B98-B410-0980069DED93}" destId="{B42D8961-81AF-4401-96DD-DDBF4D4A893F}" srcOrd="0" destOrd="0" presId="urn:microsoft.com/office/officeart/2005/8/layout/hProcess9"/>
    <dgm:cxn modelId="{6330AD6C-64E9-46B3-8D10-B6B0201C536B}" srcId="{64C77A5D-30C0-4301-8D5C-935722755371}" destId="{7A42657E-F5D9-433A-A4AA-4467130DE117}" srcOrd="0" destOrd="0" parTransId="{B802E102-809E-435A-B15A-7C545815ADD3}" sibTransId="{4C13BF37-72B9-4A99-9B2D-D3803B8F1E35}"/>
    <dgm:cxn modelId="{AA734CB3-65D9-41EC-8377-5C0D2E6BA7E3}" srcId="{64C77A5D-30C0-4301-8D5C-935722755371}" destId="{A2C33B75-CF29-4B98-B410-0980069DED93}" srcOrd="2" destOrd="0" parTransId="{83E0AAD2-ACBF-48D5-9387-6A7D5B30AB91}" sibTransId="{08D9DE0E-4BE5-4C45-9C19-702CE6952828}"/>
    <dgm:cxn modelId="{9B1FA4BC-B701-44D7-B8F0-5FFD84A77502}" type="presOf" srcId="{11541E2B-83A6-4860-9F59-F4804C895F53}" destId="{8CCA37B9-0F80-46A4-BD36-41DA3EA385D3}" srcOrd="0" destOrd="0" presId="urn:microsoft.com/office/officeart/2005/8/layout/hProcess9"/>
    <dgm:cxn modelId="{78E240E6-D347-44A7-A709-FDC5F04EEBC8}" srcId="{64C77A5D-30C0-4301-8D5C-935722755371}" destId="{11541E2B-83A6-4860-9F59-F4804C895F53}" srcOrd="1" destOrd="0" parTransId="{54775332-27F5-4B0C-9E20-4BEF2E26ABAC}" sibTransId="{00BBDCA6-2D83-4777-BD5C-BDE6C6BFACA9}"/>
    <dgm:cxn modelId="{B810FD87-6EDA-49C0-B243-49895ABCFFF4}" type="presParOf" srcId="{1D442AE6-6738-4E76-9390-DEF0B9344987}" destId="{9A181894-D76F-45AF-A614-4F3652AD7A61}" srcOrd="0" destOrd="0" presId="urn:microsoft.com/office/officeart/2005/8/layout/hProcess9"/>
    <dgm:cxn modelId="{34F511F5-9715-47CE-B502-D8703AC1E246}" type="presParOf" srcId="{1D442AE6-6738-4E76-9390-DEF0B9344987}" destId="{3DD7A8BE-D6FC-4894-90F0-983372F165A9}" srcOrd="1" destOrd="0" presId="urn:microsoft.com/office/officeart/2005/8/layout/hProcess9"/>
    <dgm:cxn modelId="{01F95497-4035-4A9F-BD5E-427DFA7CFA24}" type="presParOf" srcId="{3DD7A8BE-D6FC-4894-90F0-983372F165A9}" destId="{72F80D6F-73D1-4101-9B1A-8B7B8707A0A4}" srcOrd="0" destOrd="0" presId="urn:microsoft.com/office/officeart/2005/8/layout/hProcess9"/>
    <dgm:cxn modelId="{A84F2B80-CBEF-4167-A9BB-0EA92D68BA95}" type="presParOf" srcId="{3DD7A8BE-D6FC-4894-90F0-983372F165A9}" destId="{AB6D92C5-8758-4377-A4E5-6A22D4C94889}" srcOrd="1" destOrd="0" presId="urn:microsoft.com/office/officeart/2005/8/layout/hProcess9"/>
    <dgm:cxn modelId="{D5546CC6-0639-4CAE-B876-B9B20DB1592A}" type="presParOf" srcId="{3DD7A8BE-D6FC-4894-90F0-983372F165A9}" destId="{8CCA37B9-0F80-46A4-BD36-41DA3EA385D3}" srcOrd="2" destOrd="0" presId="urn:microsoft.com/office/officeart/2005/8/layout/hProcess9"/>
    <dgm:cxn modelId="{BD6BAD27-4A8C-4E48-A3B4-000F3FB239D1}" type="presParOf" srcId="{3DD7A8BE-D6FC-4894-90F0-983372F165A9}" destId="{271F6173-8FE7-4214-B6BE-2F5147FD73D4}" srcOrd="3" destOrd="0" presId="urn:microsoft.com/office/officeart/2005/8/layout/hProcess9"/>
    <dgm:cxn modelId="{409A91B6-F7C9-4A61-B42C-640723368472}" type="presParOf" srcId="{3DD7A8BE-D6FC-4894-90F0-983372F165A9}" destId="{B42D8961-81AF-4401-96DD-DDBF4D4A893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C77A5D-30C0-4301-8D5C-93572275537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A42657E-F5D9-433A-A4AA-4467130DE117}">
      <dgm:prSet phldrT="[Text]"/>
      <dgm:spPr/>
      <dgm:t>
        <a:bodyPr/>
        <a:lstStyle/>
        <a:p>
          <a:r>
            <a:rPr lang="en-AU"/>
            <a:t>Inspiration</a:t>
          </a:r>
        </a:p>
      </dgm:t>
    </dgm:pt>
    <dgm:pt modelId="{B802E102-809E-435A-B15A-7C545815ADD3}" type="parTrans" cxnId="{6330AD6C-64E9-46B3-8D10-B6B0201C536B}">
      <dgm:prSet/>
      <dgm:spPr/>
      <dgm:t>
        <a:bodyPr/>
        <a:lstStyle/>
        <a:p>
          <a:endParaRPr lang="en-AU"/>
        </a:p>
      </dgm:t>
    </dgm:pt>
    <dgm:pt modelId="{4C13BF37-72B9-4A99-9B2D-D3803B8F1E35}" type="sibTrans" cxnId="{6330AD6C-64E9-46B3-8D10-B6B0201C536B}">
      <dgm:prSet/>
      <dgm:spPr/>
      <dgm:t>
        <a:bodyPr/>
        <a:lstStyle/>
        <a:p>
          <a:endParaRPr lang="en-AU"/>
        </a:p>
      </dgm:t>
    </dgm:pt>
    <dgm:pt modelId="{11541E2B-83A6-4860-9F59-F4804C895F53}">
      <dgm:prSet phldrT="[Text]"/>
      <dgm:spPr/>
      <dgm:t>
        <a:bodyPr/>
        <a:lstStyle/>
        <a:p>
          <a:r>
            <a:rPr lang="en-AU"/>
            <a:t>Ideation</a:t>
          </a:r>
        </a:p>
      </dgm:t>
    </dgm:pt>
    <dgm:pt modelId="{54775332-27F5-4B0C-9E20-4BEF2E26ABAC}" type="parTrans" cxnId="{78E240E6-D347-44A7-A709-FDC5F04EEBC8}">
      <dgm:prSet/>
      <dgm:spPr/>
      <dgm:t>
        <a:bodyPr/>
        <a:lstStyle/>
        <a:p>
          <a:endParaRPr lang="en-AU"/>
        </a:p>
      </dgm:t>
    </dgm:pt>
    <dgm:pt modelId="{00BBDCA6-2D83-4777-BD5C-BDE6C6BFACA9}" type="sibTrans" cxnId="{78E240E6-D347-44A7-A709-FDC5F04EEBC8}">
      <dgm:prSet/>
      <dgm:spPr/>
      <dgm:t>
        <a:bodyPr/>
        <a:lstStyle/>
        <a:p>
          <a:endParaRPr lang="en-AU"/>
        </a:p>
      </dgm:t>
    </dgm:pt>
    <dgm:pt modelId="{A2C33B75-CF29-4B98-B410-0980069DED93}">
      <dgm:prSet phldrT="[Text]"/>
      <dgm:spPr/>
      <dgm:t>
        <a:bodyPr/>
        <a:lstStyle/>
        <a:p>
          <a:r>
            <a:rPr lang="en-AU"/>
            <a:t>Implementation</a:t>
          </a:r>
        </a:p>
      </dgm:t>
    </dgm:pt>
    <dgm:pt modelId="{83E0AAD2-ACBF-48D5-9387-6A7D5B30AB91}" type="parTrans" cxnId="{AA734CB3-65D9-41EC-8377-5C0D2E6BA7E3}">
      <dgm:prSet/>
      <dgm:spPr/>
      <dgm:t>
        <a:bodyPr/>
        <a:lstStyle/>
        <a:p>
          <a:endParaRPr lang="en-AU"/>
        </a:p>
      </dgm:t>
    </dgm:pt>
    <dgm:pt modelId="{08D9DE0E-4BE5-4C45-9C19-702CE6952828}" type="sibTrans" cxnId="{AA734CB3-65D9-41EC-8377-5C0D2E6BA7E3}">
      <dgm:prSet/>
      <dgm:spPr/>
      <dgm:t>
        <a:bodyPr/>
        <a:lstStyle/>
        <a:p>
          <a:endParaRPr lang="en-AU"/>
        </a:p>
      </dgm:t>
    </dgm:pt>
    <dgm:pt modelId="{1D442AE6-6738-4E76-9390-DEF0B9344987}" type="pres">
      <dgm:prSet presAssocID="{64C77A5D-30C0-4301-8D5C-935722755371}" presName="CompostProcess" presStyleCnt="0">
        <dgm:presLayoutVars>
          <dgm:dir/>
          <dgm:resizeHandles val="exact"/>
        </dgm:presLayoutVars>
      </dgm:prSet>
      <dgm:spPr/>
    </dgm:pt>
    <dgm:pt modelId="{9A181894-D76F-45AF-A614-4F3652AD7A61}" type="pres">
      <dgm:prSet presAssocID="{64C77A5D-30C0-4301-8D5C-935722755371}" presName="arrow" presStyleLbl="bgShp" presStyleIdx="0" presStyleCnt="1" custLinFactNeighborX="10049" custLinFactNeighborY="-25402"/>
      <dgm:spPr/>
    </dgm:pt>
    <dgm:pt modelId="{3DD7A8BE-D6FC-4894-90F0-983372F165A9}" type="pres">
      <dgm:prSet presAssocID="{64C77A5D-30C0-4301-8D5C-935722755371}" presName="linearProcess" presStyleCnt="0"/>
      <dgm:spPr/>
    </dgm:pt>
    <dgm:pt modelId="{72F80D6F-73D1-4101-9B1A-8B7B8707A0A4}" type="pres">
      <dgm:prSet presAssocID="{7A42657E-F5D9-433A-A4AA-4467130DE117}" presName="textNode" presStyleLbl="node1" presStyleIdx="0" presStyleCnt="3">
        <dgm:presLayoutVars>
          <dgm:bulletEnabled val="1"/>
        </dgm:presLayoutVars>
      </dgm:prSet>
      <dgm:spPr/>
    </dgm:pt>
    <dgm:pt modelId="{AB6D92C5-8758-4377-A4E5-6A22D4C94889}" type="pres">
      <dgm:prSet presAssocID="{4C13BF37-72B9-4A99-9B2D-D3803B8F1E35}" presName="sibTrans" presStyleCnt="0"/>
      <dgm:spPr/>
    </dgm:pt>
    <dgm:pt modelId="{8CCA37B9-0F80-46A4-BD36-41DA3EA385D3}" type="pres">
      <dgm:prSet presAssocID="{11541E2B-83A6-4860-9F59-F4804C895F53}" presName="textNode" presStyleLbl="node1" presStyleIdx="1" presStyleCnt="3" custLinFactNeighborX="34925" custLinFactNeighborY="-2756">
        <dgm:presLayoutVars>
          <dgm:bulletEnabled val="1"/>
        </dgm:presLayoutVars>
      </dgm:prSet>
      <dgm:spPr/>
    </dgm:pt>
    <dgm:pt modelId="{271F6173-8FE7-4214-B6BE-2F5147FD73D4}" type="pres">
      <dgm:prSet presAssocID="{00BBDCA6-2D83-4777-BD5C-BDE6C6BFACA9}" presName="sibTrans" presStyleCnt="0"/>
      <dgm:spPr/>
    </dgm:pt>
    <dgm:pt modelId="{B42D8961-81AF-4401-96DD-DDBF4D4A893F}" type="pres">
      <dgm:prSet presAssocID="{A2C33B75-CF29-4B98-B410-0980069DED93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0C4792C-C368-4CB8-A346-1324BFB48F87}" type="presOf" srcId="{7A42657E-F5D9-433A-A4AA-4467130DE117}" destId="{72F80D6F-73D1-4101-9B1A-8B7B8707A0A4}" srcOrd="0" destOrd="0" presId="urn:microsoft.com/office/officeart/2005/8/layout/hProcess9"/>
    <dgm:cxn modelId="{3B0F8B3C-952B-4F85-BBA5-4894C16C629D}" type="presOf" srcId="{64C77A5D-30C0-4301-8D5C-935722755371}" destId="{1D442AE6-6738-4E76-9390-DEF0B9344987}" srcOrd="0" destOrd="0" presId="urn:microsoft.com/office/officeart/2005/8/layout/hProcess9"/>
    <dgm:cxn modelId="{9D57F14C-8FC6-4028-9ECC-1BE13442CE1F}" type="presOf" srcId="{A2C33B75-CF29-4B98-B410-0980069DED93}" destId="{B42D8961-81AF-4401-96DD-DDBF4D4A893F}" srcOrd="0" destOrd="0" presId="urn:microsoft.com/office/officeart/2005/8/layout/hProcess9"/>
    <dgm:cxn modelId="{6330AD6C-64E9-46B3-8D10-B6B0201C536B}" srcId="{64C77A5D-30C0-4301-8D5C-935722755371}" destId="{7A42657E-F5D9-433A-A4AA-4467130DE117}" srcOrd="0" destOrd="0" parTransId="{B802E102-809E-435A-B15A-7C545815ADD3}" sibTransId="{4C13BF37-72B9-4A99-9B2D-D3803B8F1E35}"/>
    <dgm:cxn modelId="{AA734CB3-65D9-41EC-8377-5C0D2E6BA7E3}" srcId="{64C77A5D-30C0-4301-8D5C-935722755371}" destId="{A2C33B75-CF29-4B98-B410-0980069DED93}" srcOrd="2" destOrd="0" parTransId="{83E0AAD2-ACBF-48D5-9387-6A7D5B30AB91}" sibTransId="{08D9DE0E-4BE5-4C45-9C19-702CE6952828}"/>
    <dgm:cxn modelId="{9B1FA4BC-B701-44D7-B8F0-5FFD84A77502}" type="presOf" srcId="{11541E2B-83A6-4860-9F59-F4804C895F53}" destId="{8CCA37B9-0F80-46A4-BD36-41DA3EA385D3}" srcOrd="0" destOrd="0" presId="urn:microsoft.com/office/officeart/2005/8/layout/hProcess9"/>
    <dgm:cxn modelId="{78E240E6-D347-44A7-A709-FDC5F04EEBC8}" srcId="{64C77A5D-30C0-4301-8D5C-935722755371}" destId="{11541E2B-83A6-4860-9F59-F4804C895F53}" srcOrd="1" destOrd="0" parTransId="{54775332-27F5-4B0C-9E20-4BEF2E26ABAC}" sibTransId="{00BBDCA6-2D83-4777-BD5C-BDE6C6BFACA9}"/>
    <dgm:cxn modelId="{B810FD87-6EDA-49C0-B243-49895ABCFFF4}" type="presParOf" srcId="{1D442AE6-6738-4E76-9390-DEF0B9344987}" destId="{9A181894-D76F-45AF-A614-4F3652AD7A61}" srcOrd="0" destOrd="0" presId="urn:microsoft.com/office/officeart/2005/8/layout/hProcess9"/>
    <dgm:cxn modelId="{34F511F5-9715-47CE-B502-D8703AC1E246}" type="presParOf" srcId="{1D442AE6-6738-4E76-9390-DEF0B9344987}" destId="{3DD7A8BE-D6FC-4894-90F0-983372F165A9}" srcOrd="1" destOrd="0" presId="urn:microsoft.com/office/officeart/2005/8/layout/hProcess9"/>
    <dgm:cxn modelId="{01F95497-4035-4A9F-BD5E-427DFA7CFA24}" type="presParOf" srcId="{3DD7A8BE-D6FC-4894-90F0-983372F165A9}" destId="{72F80D6F-73D1-4101-9B1A-8B7B8707A0A4}" srcOrd="0" destOrd="0" presId="urn:microsoft.com/office/officeart/2005/8/layout/hProcess9"/>
    <dgm:cxn modelId="{A84F2B80-CBEF-4167-A9BB-0EA92D68BA95}" type="presParOf" srcId="{3DD7A8BE-D6FC-4894-90F0-983372F165A9}" destId="{AB6D92C5-8758-4377-A4E5-6A22D4C94889}" srcOrd="1" destOrd="0" presId="urn:microsoft.com/office/officeart/2005/8/layout/hProcess9"/>
    <dgm:cxn modelId="{D5546CC6-0639-4CAE-B876-B9B20DB1592A}" type="presParOf" srcId="{3DD7A8BE-D6FC-4894-90F0-983372F165A9}" destId="{8CCA37B9-0F80-46A4-BD36-41DA3EA385D3}" srcOrd="2" destOrd="0" presId="urn:microsoft.com/office/officeart/2005/8/layout/hProcess9"/>
    <dgm:cxn modelId="{BD6BAD27-4A8C-4E48-A3B4-000F3FB239D1}" type="presParOf" srcId="{3DD7A8BE-D6FC-4894-90F0-983372F165A9}" destId="{271F6173-8FE7-4214-B6BE-2F5147FD73D4}" srcOrd="3" destOrd="0" presId="urn:microsoft.com/office/officeart/2005/8/layout/hProcess9"/>
    <dgm:cxn modelId="{409A91B6-F7C9-4A61-B42C-640723368472}" type="presParOf" srcId="{3DD7A8BE-D6FC-4894-90F0-983372F165A9}" destId="{B42D8961-81AF-4401-96DD-DDBF4D4A893F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4FBBA-8F7D-45E4-98F3-274EE0F6595F}">
      <dsp:nvSpPr>
        <dsp:cNvPr id="0" name=""/>
        <dsp:cNvSpPr/>
      </dsp:nvSpPr>
      <dsp:spPr>
        <a:xfrm>
          <a:off x="1563324" y="2796886"/>
          <a:ext cx="330361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0F2B-2F7D-4812-B603-DD43ED227DE7}">
      <dsp:nvSpPr>
        <dsp:cNvPr id="0" name=""/>
        <dsp:cNvSpPr/>
      </dsp:nvSpPr>
      <dsp:spPr>
        <a:xfrm>
          <a:off x="1563324" y="1645227"/>
          <a:ext cx="282979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C46771-D5AE-4285-B1E7-4CFCCABDDEB5}">
      <dsp:nvSpPr>
        <dsp:cNvPr id="0" name=""/>
        <dsp:cNvSpPr/>
      </dsp:nvSpPr>
      <dsp:spPr>
        <a:xfrm>
          <a:off x="1563324" y="493568"/>
          <a:ext cx="330361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5F4368-CFC0-4C95-A9C3-B7614855AACE}">
      <dsp:nvSpPr>
        <dsp:cNvPr id="0" name=""/>
        <dsp:cNvSpPr/>
      </dsp:nvSpPr>
      <dsp:spPr>
        <a:xfrm>
          <a:off x="103744" y="-17801"/>
          <a:ext cx="2961870" cy="332605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03A6B1-212A-4DB4-9C22-2D0C5678376E}">
      <dsp:nvSpPr>
        <dsp:cNvPr id="0" name=""/>
        <dsp:cNvSpPr/>
      </dsp:nvSpPr>
      <dsp:spPr>
        <a:xfrm>
          <a:off x="510379" y="1747231"/>
          <a:ext cx="2105891" cy="108585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510379" y="1747231"/>
        <a:ext cx="2105891" cy="1085850"/>
      </dsp:txXfrm>
    </dsp:sp>
    <dsp:sp modelId="{018786B2-8F40-45D8-8E95-2A2BBA5A03A1}">
      <dsp:nvSpPr>
        <dsp:cNvPr id="0" name=""/>
        <dsp:cNvSpPr/>
      </dsp:nvSpPr>
      <dsp:spPr>
        <a:xfrm>
          <a:off x="4331207" y="0"/>
          <a:ext cx="1071467" cy="987136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D8CC83-BE79-46B0-983F-C2323E8E0468}">
      <dsp:nvSpPr>
        <dsp:cNvPr id="0" name=""/>
        <dsp:cNvSpPr/>
      </dsp:nvSpPr>
      <dsp:spPr>
        <a:xfrm>
          <a:off x="5360509" y="74780"/>
          <a:ext cx="810618" cy="837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92D050"/>
              </a:solidFill>
            </a:rPr>
            <a:t>Your People</a:t>
          </a:r>
        </a:p>
      </dsp:txBody>
      <dsp:txXfrm>
        <a:off x="5360509" y="74780"/>
        <a:ext cx="810618" cy="837575"/>
      </dsp:txXfrm>
    </dsp:sp>
    <dsp:sp modelId="{BAA876EC-393F-4CD1-A0CC-255850FCEBE8}">
      <dsp:nvSpPr>
        <dsp:cNvPr id="0" name=""/>
        <dsp:cNvSpPr/>
      </dsp:nvSpPr>
      <dsp:spPr>
        <a:xfrm>
          <a:off x="3525995" y="972178"/>
          <a:ext cx="1890919" cy="126063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978368-E466-4E31-99AE-A217F8066943}">
      <dsp:nvSpPr>
        <dsp:cNvPr id="0" name=""/>
        <dsp:cNvSpPr/>
      </dsp:nvSpPr>
      <dsp:spPr>
        <a:xfrm>
          <a:off x="4969073" y="1165903"/>
          <a:ext cx="1937417" cy="98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0" rIns="4572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            Empower</a:t>
          </a:r>
        </a:p>
      </dsp:txBody>
      <dsp:txXfrm>
        <a:off x="4969073" y="1165903"/>
        <a:ext cx="1937417" cy="987136"/>
      </dsp:txXfrm>
    </dsp:sp>
    <dsp:sp modelId="{9460F319-E9F4-4FC9-9894-5105D28F35F7}">
      <dsp:nvSpPr>
        <dsp:cNvPr id="0" name=""/>
        <dsp:cNvSpPr/>
      </dsp:nvSpPr>
      <dsp:spPr>
        <a:xfrm>
          <a:off x="2818356" y="2392343"/>
          <a:ext cx="3684092" cy="66664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0" b="-9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D4254-59E9-44A9-89A8-BE88171DDFCC}">
      <dsp:nvSpPr>
        <dsp:cNvPr id="0" name=""/>
        <dsp:cNvSpPr/>
      </dsp:nvSpPr>
      <dsp:spPr>
        <a:xfrm>
          <a:off x="6760083" y="2303318"/>
          <a:ext cx="146407" cy="9871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0" rIns="1905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6760083" y="2303318"/>
        <a:ext cx="146407" cy="9871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81894-D76F-45AF-A614-4F3652AD7A61}">
      <dsp:nvSpPr>
        <dsp:cNvPr id="0" name=""/>
        <dsp:cNvSpPr/>
      </dsp:nvSpPr>
      <dsp:spPr>
        <a:xfrm>
          <a:off x="411479" y="0"/>
          <a:ext cx="4663440" cy="32004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80D6F-73D1-4101-9B1A-8B7B8707A0A4}">
      <dsp:nvSpPr>
        <dsp:cNvPr id="0" name=""/>
        <dsp:cNvSpPr/>
      </dsp:nvSpPr>
      <dsp:spPr>
        <a:xfrm>
          <a:off x="1585" y="960120"/>
          <a:ext cx="1762288" cy="1280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Inspiration</a:t>
          </a:r>
        </a:p>
      </dsp:txBody>
      <dsp:txXfrm>
        <a:off x="64077" y="1022612"/>
        <a:ext cx="1637304" cy="1155176"/>
      </dsp:txXfrm>
    </dsp:sp>
    <dsp:sp modelId="{8CCA37B9-0F80-46A4-BD36-41DA3EA385D3}">
      <dsp:nvSpPr>
        <dsp:cNvPr id="0" name=""/>
        <dsp:cNvSpPr/>
      </dsp:nvSpPr>
      <dsp:spPr>
        <a:xfrm>
          <a:off x="1862055" y="960120"/>
          <a:ext cx="1762288" cy="1280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Ideation</a:t>
          </a:r>
        </a:p>
      </dsp:txBody>
      <dsp:txXfrm>
        <a:off x="1924547" y="1022612"/>
        <a:ext cx="1637304" cy="1155176"/>
      </dsp:txXfrm>
    </dsp:sp>
    <dsp:sp modelId="{B42D8961-81AF-4401-96DD-DDBF4D4A893F}">
      <dsp:nvSpPr>
        <dsp:cNvPr id="0" name=""/>
        <dsp:cNvSpPr/>
      </dsp:nvSpPr>
      <dsp:spPr>
        <a:xfrm>
          <a:off x="3722526" y="960120"/>
          <a:ext cx="1762288" cy="1280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Implementation</a:t>
          </a:r>
        </a:p>
      </dsp:txBody>
      <dsp:txXfrm>
        <a:off x="3785018" y="1022612"/>
        <a:ext cx="1637304" cy="11551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81894-D76F-45AF-A614-4F3652AD7A61}">
      <dsp:nvSpPr>
        <dsp:cNvPr id="0" name=""/>
        <dsp:cNvSpPr/>
      </dsp:nvSpPr>
      <dsp:spPr>
        <a:xfrm>
          <a:off x="822959" y="0"/>
          <a:ext cx="4663440" cy="180072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80D6F-73D1-4101-9B1A-8B7B8707A0A4}">
      <dsp:nvSpPr>
        <dsp:cNvPr id="0" name=""/>
        <dsp:cNvSpPr/>
      </dsp:nvSpPr>
      <dsp:spPr>
        <a:xfrm>
          <a:off x="184" y="540216"/>
          <a:ext cx="1753846" cy="7202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Inspiration</a:t>
          </a:r>
        </a:p>
      </dsp:txBody>
      <dsp:txXfrm>
        <a:off x="35346" y="575378"/>
        <a:ext cx="1683522" cy="649964"/>
      </dsp:txXfrm>
    </dsp:sp>
    <dsp:sp modelId="{8CCA37B9-0F80-46A4-BD36-41DA3EA385D3}">
      <dsp:nvSpPr>
        <dsp:cNvPr id="0" name=""/>
        <dsp:cNvSpPr/>
      </dsp:nvSpPr>
      <dsp:spPr>
        <a:xfrm>
          <a:off x="1905478" y="520365"/>
          <a:ext cx="1753846" cy="7202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Ideation</a:t>
          </a:r>
        </a:p>
      </dsp:txBody>
      <dsp:txXfrm>
        <a:off x="1940640" y="555527"/>
        <a:ext cx="1683522" cy="649964"/>
      </dsp:txXfrm>
    </dsp:sp>
    <dsp:sp modelId="{B42D8961-81AF-4401-96DD-DDBF4D4A893F}">
      <dsp:nvSpPr>
        <dsp:cNvPr id="0" name=""/>
        <dsp:cNvSpPr/>
      </dsp:nvSpPr>
      <dsp:spPr>
        <a:xfrm>
          <a:off x="3732369" y="540216"/>
          <a:ext cx="1753846" cy="7202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800" kern="1200"/>
            <a:t>Implementation</a:t>
          </a:r>
        </a:p>
      </dsp:txBody>
      <dsp:txXfrm>
        <a:off x="3767531" y="575378"/>
        <a:ext cx="1683522" cy="6499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939" y="0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63CBE7-321E-B145-985E-F34033EA72B3}" type="datetimeFigureOut">
              <a:rPr lang="en-US" smtClean="0"/>
              <a:t>8/4/25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939" y="9445169"/>
            <a:ext cx="2949099" cy="49720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E746DE-BCE6-2646-BE08-1A1816E7C5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4947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89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B52D2-0160-434A-A03B-22BBAAC2D08A}" type="datetimeFigureOut">
              <a:rPr lang="en-US" smtClean="0"/>
              <a:t>8/4/25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562" y="4785598"/>
            <a:ext cx="5444490" cy="39154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939" y="9445170"/>
            <a:ext cx="2949099" cy="4989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0B3D88-1CE6-DA43-B589-2F3912E9598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4389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917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33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09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34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191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884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00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543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32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011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2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0B3D88-1CE6-DA43-B589-2F3912E9598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477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198" y="5466306"/>
            <a:ext cx="8419605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bg1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54" y="1400037"/>
            <a:ext cx="3456878" cy="3931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21" y="388914"/>
            <a:ext cx="1205994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2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110" y="1701801"/>
            <a:ext cx="3888581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05" y="388914"/>
            <a:ext cx="1205994" cy="5174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55" y="320529"/>
            <a:ext cx="3350400" cy="7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28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110" y="1701800"/>
            <a:ext cx="3888581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05" y="388914"/>
            <a:ext cx="1205994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6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110" y="1701800"/>
            <a:ext cx="3888581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05" y="388914"/>
            <a:ext cx="1205994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0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rgbClr val="F0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ts val="2625"/>
              </a:lnSpc>
              <a:defRPr sz="2625"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4110" y="1871498"/>
            <a:ext cx="8154590" cy="4326102"/>
          </a:xfrm>
        </p:spPr>
        <p:txBody>
          <a:bodyPr/>
          <a:lstStyle>
            <a:lvl1pPr>
              <a:lnSpc>
                <a:spcPts val="1275"/>
              </a:lnSpc>
              <a:spcAft>
                <a:spcPts val="0"/>
              </a:spcAft>
              <a:defRPr lang="en-AU" sz="1125" b="1" i="0" kern="1200" dirty="0" smtClean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161925" indent="0">
              <a:lnSpc>
                <a:spcPts val="1275"/>
              </a:lnSpc>
              <a:spcAft>
                <a:spcPts val="638"/>
              </a:spcAft>
              <a:tabLst/>
              <a:defRPr lang="en-AU" sz="1125" b="0" i="0" kern="1200" dirty="0" smtClean="0">
                <a:solidFill>
                  <a:schemeClr val="tx2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D7524ACE-50AA-C440-807A-F93C6AF6FB2D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40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94110" y="1867584"/>
            <a:ext cx="8154590" cy="4330017"/>
          </a:xfrm>
        </p:spPr>
        <p:txBody>
          <a:bodyPr/>
          <a:lstStyle>
            <a:lvl1pPr>
              <a:lnSpc>
                <a:spcPts val="2625"/>
              </a:lnSpc>
              <a:defRPr sz="2625" b="1" i="0">
                <a:solidFill>
                  <a:schemeClr val="accent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>
              <a:lnSpc>
                <a:spcPts val="2625"/>
              </a:lnSpc>
              <a:spcAft>
                <a:spcPts val="450"/>
              </a:spcAft>
              <a:defRPr sz="262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lnSpc>
                <a:spcPts val="1650"/>
              </a:lnSpc>
              <a:defRPr sz="1500" b="0" i="0">
                <a:solidFill>
                  <a:schemeClr val="bg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</a:t>
            </a:r>
          </a:p>
          <a:p>
            <a:pPr lvl="1"/>
            <a:r>
              <a:rPr lang="en-AU" dirty="0"/>
              <a:t>SECOND </a:t>
            </a:r>
            <a:br>
              <a:rPr lang="en-AU" dirty="0"/>
            </a:br>
            <a:r>
              <a:rPr lang="en-AU" dirty="0"/>
              <a:t>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D981B9E7-9345-604D-8B53-44AC76146C7E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solidFill>
                  <a:schemeClr val="accent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solidFill>
                  <a:schemeClr val="bg1"/>
                </a:solidFill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05" y="388914"/>
            <a:ext cx="1205994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6964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578" y="1854200"/>
            <a:ext cx="6201022" cy="4343400"/>
          </a:xfrm>
        </p:spPr>
        <p:txBody>
          <a:bodyPr/>
          <a:lstStyle>
            <a:lvl1pPr>
              <a:lnSpc>
                <a:spcPts val="4875"/>
              </a:lnSpc>
              <a:defRPr lang="en-US" sz="4875" b="1" i="0" kern="1200" dirty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DFC9DFD3-2598-7B49-A210-83E5B33744ED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91300" y="6519864"/>
            <a:ext cx="2057400" cy="201613"/>
          </a:xfrm>
        </p:spPr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82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54" y="1871498"/>
            <a:ext cx="3824534" cy="4338802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E8A6F363-2F25-CB42-9E0B-66B2D767F7CB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r>
              <a:rPr lang="en-AU" dirty="0">
                <a:latin typeface="Gotham Narrow Bold" pitchFamily="50" charset="0"/>
              </a:rPr>
              <a:t>R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824412" y="1871498"/>
            <a:ext cx="3824287" cy="4338802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781758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54" y="1871498"/>
            <a:ext cx="3824534" cy="4326102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534CFFDF-8DB2-4A44-8D76-6CE25656DB1A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824412" y="1871664"/>
            <a:ext cx="3824287" cy="43259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59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54" y="1871498"/>
            <a:ext cx="3824534" cy="4326102"/>
          </a:xfrm>
        </p:spPr>
        <p:txBody>
          <a:bodyPr/>
          <a:lstStyle>
            <a:lvl1pPr marL="0">
              <a:lnSpc>
                <a:spcPts val="1050"/>
              </a:lnSpc>
              <a:spcAft>
                <a:spcPts val="638"/>
              </a:spcAft>
              <a:defRPr sz="90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95250" indent="-95250">
              <a:lnSpc>
                <a:spcPts val="1050"/>
              </a:lnSpc>
              <a:spcAft>
                <a:spcPts val="638"/>
              </a:spcAft>
              <a:buFont typeface="Arial" charset="0"/>
              <a:buChar char="•"/>
              <a:tabLst/>
              <a:defRPr sz="90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83FCD378-BD40-8249-8B42-623518C56B81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824412" y="1871664"/>
            <a:ext cx="3824287" cy="432594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6577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54" y="1871498"/>
            <a:ext cx="3824534" cy="4326102"/>
          </a:xfrm>
        </p:spPr>
        <p:txBody>
          <a:bodyPr/>
          <a:lstStyle>
            <a:lvl1pPr marL="0">
              <a:lnSpc>
                <a:spcPts val="1050"/>
              </a:lnSpc>
              <a:spcAft>
                <a:spcPts val="0"/>
              </a:spcAft>
              <a:defRPr sz="90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0" indent="0">
              <a:lnSpc>
                <a:spcPts val="1050"/>
              </a:lnSpc>
              <a:spcAft>
                <a:spcPts val="638"/>
              </a:spcAft>
              <a:buFont typeface="Arial" charset="0"/>
              <a:buNone/>
              <a:tabLst/>
              <a:defRPr sz="90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694B9542-2B04-0841-818A-D0922C5AF1EB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824414" y="1871664"/>
            <a:ext cx="3824286" cy="432594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97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59045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55" y="391883"/>
            <a:ext cx="1217897" cy="522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03" y="1634834"/>
            <a:ext cx="2959920" cy="36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5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54" y="1871498"/>
            <a:ext cx="8153647" cy="4326102"/>
          </a:xfrm>
        </p:spPr>
        <p:txBody>
          <a:bodyPr/>
          <a:lstStyle>
            <a:lvl1pPr marL="0">
              <a:lnSpc>
                <a:spcPts val="1200"/>
              </a:lnSpc>
              <a:spcAft>
                <a:spcPts val="1125"/>
              </a:spcAft>
              <a:defRPr sz="135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133350" indent="-133350">
              <a:lnSpc>
                <a:spcPts val="1500"/>
              </a:lnSpc>
              <a:spcAft>
                <a:spcPts val="1125"/>
              </a:spcAft>
              <a:buFont typeface="Arial" charset="0"/>
              <a:buChar char="•"/>
              <a:tabLst/>
              <a:defRPr sz="135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F30C1A48-9F9D-924E-92DA-2DFEE4E82349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36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580210" y="1871498"/>
            <a:ext cx="5068490" cy="4326102"/>
          </a:xfrm>
          <a:prstGeom prst="rect">
            <a:avLst/>
          </a:prstGeom>
          <a:solidFill>
            <a:srgbClr val="F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54" y="1871498"/>
            <a:ext cx="2914897" cy="4326102"/>
          </a:xfrm>
        </p:spPr>
        <p:txBody>
          <a:bodyPr/>
          <a:lstStyle>
            <a:lvl1pPr marL="0">
              <a:lnSpc>
                <a:spcPts val="1050"/>
              </a:lnSpc>
              <a:spcAft>
                <a:spcPts val="0"/>
              </a:spcAft>
              <a:defRPr sz="90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0" indent="0">
              <a:lnSpc>
                <a:spcPts val="1050"/>
              </a:lnSpc>
              <a:spcAft>
                <a:spcPts val="638"/>
              </a:spcAft>
              <a:buFont typeface="Arial" charset="0"/>
              <a:buNone/>
              <a:tabLst/>
              <a:defRPr sz="90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342C2828-316A-8C4E-BE3E-762DE55128CE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3"/>
          </p:nvPr>
        </p:nvSpPr>
        <p:spPr>
          <a:xfrm>
            <a:off x="3733800" y="2134263"/>
            <a:ext cx="4648200" cy="38474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95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3580210" y="1871498"/>
            <a:ext cx="5068490" cy="4326102"/>
          </a:xfrm>
          <a:prstGeom prst="rect">
            <a:avLst/>
          </a:prstGeom>
          <a:solidFill>
            <a:srgbClr val="F0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54" y="1871498"/>
            <a:ext cx="2914897" cy="4326102"/>
          </a:xfrm>
        </p:spPr>
        <p:txBody>
          <a:bodyPr/>
          <a:lstStyle>
            <a:lvl1pPr marL="0">
              <a:lnSpc>
                <a:spcPts val="1050"/>
              </a:lnSpc>
              <a:spcAft>
                <a:spcPts val="638"/>
              </a:spcAft>
              <a:defRPr sz="900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  <a:lvl2pPr marL="128588" indent="-128588">
              <a:lnSpc>
                <a:spcPts val="1050"/>
              </a:lnSpc>
              <a:spcAft>
                <a:spcPts val="638"/>
              </a:spcAft>
              <a:buFont typeface="Arial" charset="0"/>
              <a:buChar char="•"/>
              <a:tabLst/>
              <a:defRPr sz="900" b="0" i="0">
                <a:solidFill>
                  <a:schemeClr val="tx1"/>
                </a:solidFill>
                <a:latin typeface="Gotham Narrow Light" charset="0"/>
                <a:ea typeface="Gotham Narrow Light" charset="0"/>
                <a:cs typeface="Gotham Narrow Light" charset="0"/>
              </a:defRPr>
            </a:lvl2pPr>
            <a:lvl3pPr marL="0">
              <a:lnSpc>
                <a:spcPts val="1050"/>
              </a:lnSpc>
              <a:spcAft>
                <a:spcPts val="225"/>
              </a:spcAft>
              <a:defRPr sz="900" b="0" i="0">
                <a:latin typeface="Gotham Narrow Book" charset="0"/>
                <a:ea typeface="Gotham Narrow Book" charset="0"/>
                <a:cs typeface="Gotham Narrow Book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97D52FA3-7CF7-874A-BC34-C667FC5C1677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4"/>
          </p:nvPr>
        </p:nvSpPr>
        <p:spPr>
          <a:xfrm>
            <a:off x="3714750" y="2120900"/>
            <a:ext cx="4686300" cy="38735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6730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rgbClr val="F0D7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54" y="1044576"/>
            <a:ext cx="3887638" cy="516572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1EED3A29-A75F-7146-989C-2162A88D8F0C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r>
              <a:rPr lang="en-AU" dirty="0">
                <a:latin typeface="Gotham Narrow Bold" pitchFamily="50" charset="0"/>
              </a:rPr>
              <a:t>R</a:t>
            </a:r>
          </a:p>
        </p:txBody>
      </p:sp>
      <p:sp>
        <p:nvSpPr>
          <p:cNvPr id="10" name="Chart Placeholder 9"/>
          <p:cNvSpPr>
            <a:spLocks noGrp="1"/>
          </p:cNvSpPr>
          <p:nvPr>
            <p:ph type="chart" sz="quarter" idx="13"/>
          </p:nvPr>
        </p:nvSpPr>
        <p:spPr>
          <a:xfrm>
            <a:off x="4761310" y="1044576"/>
            <a:ext cx="3887390" cy="51657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114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5878" y="1871498"/>
            <a:ext cx="5362821" cy="1227302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8C307E3E-B5CD-A04F-859E-E97A75FF5C61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95301" y="1871664"/>
            <a:ext cx="2676524" cy="28654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3285879" y="3370098"/>
            <a:ext cx="2552947" cy="2827503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6095754" y="3370098"/>
            <a:ext cx="2552947" cy="2827503"/>
          </a:xfrm>
        </p:spPr>
        <p:txBody>
          <a:bodyPr/>
          <a:lstStyle>
            <a:lvl1pPr>
              <a:defRPr>
                <a:latin typeface="Chronicle Text G1 Bold" pitchFamily="50" charset="0"/>
              </a:defRPr>
            </a:lvl1pPr>
            <a:lvl2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2pPr>
            <a:lvl3pPr>
              <a:defRPr b="0" i="0">
                <a:latin typeface="Gotham Narrow Light" charset="0"/>
                <a:ea typeface="Gotham Narrow Light" charset="0"/>
                <a:cs typeface="Gotham Narrow Light" charset="0"/>
              </a:defRPr>
            </a:lvl3pPr>
            <a:lvl4pPr>
              <a:defRPr>
                <a:latin typeface="Chronicle Text G1 Bold" charset="0"/>
              </a:defRPr>
            </a:lvl4pPr>
            <a:lvl5pPr>
              <a:defRPr>
                <a:latin typeface="Chronicle Text G1 Bold" charset="0"/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09645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3A4ACEDB-E847-5D49-B77C-439D2DA86FB2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 i="0"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b="1" i="0">
                <a:latin typeface="Gotham Narrow Bold" charset="0"/>
                <a:ea typeface="Gotham Narrow Bold" charset="0"/>
                <a:cs typeface="Gotham Narrow Bold" charset="0"/>
              </a:defRPr>
            </a:lvl1pPr>
          </a:lstStyle>
          <a:p>
            <a:r>
              <a:rPr lang="en-AU" dirty="0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‹#›</a:t>
            </a:fld>
            <a:endParaRPr lang="en-AU" dirty="0">
              <a:latin typeface="Gotham Narrow Bold" pitchFamily="50" charset="0"/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95301" y="1871664"/>
            <a:ext cx="2676524" cy="12525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495301" y="3268664"/>
            <a:ext cx="2676524" cy="29797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4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3295651" y="1871664"/>
            <a:ext cx="2543174" cy="26622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6"/>
          </p:nvPr>
        </p:nvSpPr>
        <p:spPr>
          <a:xfrm>
            <a:off x="3295651" y="4673600"/>
            <a:ext cx="2543174" cy="1574800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6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5962651" y="1871664"/>
            <a:ext cx="2686049" cy="4376737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9983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4"/>
            <a:ext cx="4405159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74" y="356258"/>
            <a:ext cx="904496" cy="5174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926" y="1224148"/>
            <a:ext cx="2644734" cy="40104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55" y="391883"/>
            <a:ext cx="1217897" cy="5225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03" y="1634834"/>
            <a:ext cx="2959920" cy="36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890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4BAD9-6BC7-4C57-8533-73A118B2A43E}" type="datetimeFigureOut">
              <a:rPr lang="en-AU" smtClean="0"/>
              <a:t>4/8/2025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419439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914ED-CD00-46EB-9E37-675CF6E35E7A}" type="datetimeFigureOut">
              <a:rPr lang="en-AU" smtClean="0"/>
              <a:t>4/8/2025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BA5C-9095-41F6-8640-F085287188A2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39191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AA142A-212C-417A-BDA8-D53865CB8DE7}" type="datetimeFigureOut">
              <a:rPr lang="en-GB" smtClean="0"/>
              <a:t>04/08/2025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06EF-7B17-4760-B18B-44A7017D06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691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9" r="13866" b="10687"/>
          <a:stretch/>
        </p:blipFill>
        <p:spPr>
          <a:xfrm>
            <a:off x="0" y="0"/>
            <a:ext cx="9144000" cy="68356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5466306"/>
            <a:ext cx="8155781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bg1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03" y="1634834"/>
            <a:ext cx="2959920" cy="3614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21" y="388914"/>
            <a:ext cx="1205994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6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5466306"/>
            <a:ext cx="8155781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bg1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03" y="1634834"/>
            <a:ext cx="2959920" cy="3614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21" y="388914"/>
            <a:ext cx="1205994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04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5466306"/>
            <a:ext cx="8155781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bg1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03" y="1634834"/>
            <a:ext cx="2959920" cy="36140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21" y="388914"/>
            <a:ext cx="1205994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5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5466306"/>
            <a:ext cx="8155781" cy="1065126"/>
          </a:xfrm>
        </p:spPr>
        <p:txBody>
          <a:bodyPr anchor="t">
            <a:noAutofit/>
          </a:bodyPr>
          <a:lstStyle>
            <a:lvl1pPr algn="ctr">
              <a:lnSpc>
                <a:spcPts val="2625"/>
              </a:lnSpc>
              <a:defRPr sz="2625">
                <a:solidFill>
                  <a:schemeClr val="tx2"/>
                </a:solidFill>
                <a:latin typeface="Chronicle Text G1 Bold" pitchFamily="50" charset="0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755" y="391883"/>
            <a:ext cx="1217897" cy="522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803" y="1634834"/>
            <a:ext cx="2959920" cy="361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052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110" y="1701800"/>
            <a:ext cx="3888581" cy="4495801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accent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05" y="388914"/>
            <a:ext cx="1205994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7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110" y="1701800"/>
            <a:ext cx="3888581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</a:t>
            </a:r>
            <a:br>
              <a:rPr lang="en-AU" dirty="0"/>
            </a:br>
            <a:r>
              <a:rPr lang="en-AU" dirty="0"/>
              <a:t>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03" y="391883"/>
            <a:ext cx="1217897" cy="5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58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4110" y="1701800"/>
            <a:ext cx="3888581" cy="4495800"/>
          </a:xfrm>
        </p:spPr>
        <p:txBody>
          <a:bodyPr anchor="t">
            <a:noAutofit/>
          </a:bodyPr>
          <a:lstStyle>
            <a:lvl1pPr algn="l">
              <a:lnSpc>
                <a:spcPts val="4875"/>
              </a:lnSpc>
              <a:defRPr sz="4875" b="1" i="0">
                <a:solidFill>
                  <a:schemeClr val="bg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505" y="388914"/>
            <a:ext cx="1205994" cy="517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858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5053" y="1010537"/>
            <a:ext cx="8153647" cy="6876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053" y="1871498"/>
            <a:ext cx="8153647" cy="43084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110" y="6519864"/>
            <a:ext cx="2057400" cy="2016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525" b="1" i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fld id="{577BEF4F-6502-734F-8F27-2EC13C5A2BB2}" type="datetime1">
              <a:rPr lang="en-US" smtClean="0"/>
              <a:t>8/4/25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4110" y="391883"/>
            <a:ext cx="3086100" cy="18256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lang="en-US" sz="525" b="1" i="0" kern="1200" dirty="0">
                <a:solidFill>
                  <a:schemeClr val="tx2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r>
              <a:rPr lang="en-AU" dirty="0"/>
              <a:t>SECTION TITLE GOTHAM NARROW BOLD 7PT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91300" y="6519864"/>
            <a:ext cx="2057400" cy="201613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525" b="1" i="0" kern="1200" smtClean="0">
                <a:solidFill>
                  <a:schemeClr val="tx2"/>
                </a:solidFill>
                <a:latin typeface="Gotham Narrow Book" charset="0"/>
                <a:ea typeface="Gotham Narrow Book" charset="0"/>
                <a:cs typeface="Gotham Narrow Book" charset="0"/>
              </a:defRPr>
            </a:lvl1pPr>
          </a:lstStyle>
          <a:p>
            <a:r>
              <a:rPr lang="en-US" dirty="0"/>
              <a:t>PAGE </a:t>
            </a:r>
            <a:fld id="{C9EE3F8F-BFD3-9842-9D76-CADACBFBDD0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03" y="391883"/>
            <a:ext cx="1217897" cy="5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5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743" r:id="rId21"/>
    <p:sldLayoutId id="2147483744" r:id="rId22"/>
    <p:sldLayoutId id="2147483745" r:id="rId23"/>
    <p:sldLayoutId id="2147483746" r:id="rId24"/>
    <p:sldLayoutId id="2147483747" r:id="rId25"/>
    <p:sldLayoutId id="2147483748" r:id="rId26"/>
    <p:sldLayoutId id="2147483749" r:id="rId27"/>
    <p:sldLayoutId id="2147483752" r:id="rId28"/>
    <p:sldLayoutId id="2147483753" r:id="rId29"/>
  </p:sldLayoutIdLst>
  <p:hf hdr="0" ftr="0" dt="0"/>
  <p:txStyles>
    <p:titleStyle>
      <a:lvl1pPr algn="l" defTabSz="685800" rtl="0" eaLnBrk="1" latinLnBrk="0" hangingPunct="1">
        <a:lnSpc>
          <a:spcPts val="2025"/>
        </a:lnSpc>
        <a:spcBef>
          <a:spcPct val="0"/>
        </a:spcBef>
        <a:buNone/>
        <a:defRPr sz="1875" b="0" i="0" u="none" kern="1200">
          <a:solidFill>
            <a:schemeClr val="tx2"/>
          </a:solidFill>
          <a:latin typeface="Chronicle Text G1 Bold" pitchFamily="50" charset="0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ts val="1650"/>
        </a:lnSpc>
        <a:spcBef>
          <a:spcPts val="0"/>
        </a:spcBef>
        <a:spcAft>
          <a:spcPts val="975"/>
        </a:spcAft>
        <a:buFont typeface="Arial"/>
        <a:buNone/>
        <a:defRPr sz="1500" kern="1200">
          <a:solidFill>
            <a:schemeClr val="accent1"/>
          </a:solidFill>
          <a:latin typeface="Chronicle Text G1 Bold" pitchFamily="50" charset="0"/>
          <a:ea typeface="+mn-ea"/>
          <a:cs typeface="+mn-cs"/>
        </a:defRPr>
      </a:lvl1pPr>
      <a:lvl2pPr marL="0" indent="0" algn="l" defTabSz="685800" rtl="0" eaLnBrk="1" latinLnBrk="0" hangingPunct="1">
        <a:lnSpc>
          <a:spcPts val="1050"/>
        </a:lnSpc>
        <a:spcBef>
          <a:spcPts val="0"/>
        </a:spcBef>
        <a:buFont typeface="Arial"/>
        <a:buNone/>
        <a:tabLst/>
        <a:defRPr sz="900" b="1" i="0" u="none" kern="1200">
          <a:solidFill>
            <a:schemeClr val="tx2"/>
          </a:solidFill>
          <a:latin typeface="Gotham Narrow Bold" pitchFamily="50" charset="0"/>
          <a:ea typeface="Gotham Narrow Bold" pitchFamily="50" charset="0"/>
          <a:cs typeface="Gotham Narrow Bold" pitchFamily="50" charset="0"/>
        </a:defRPr>
      </a:lvl2pPr>
      <a:lvl3pPr marL="8335" indent="0" algn="l" defTabSz="685800" rtl="0" eaLnBrk="1" latinLnBrk="0" hangingPunct="1">
        <a:lnSpc>
          <a:spcPts val="1050"/>
        </a:lnSpc>
        <a:spcBef>
          <a:spcPts val="0"/>
        </a:spcBef>
        <a:spcAft>
          <a:spcPts val="638"/>
        </a:spcAft>
        <a:buFont typeface="Arial"/>
        <a:buNone/>
        <a:tabLst/>
        <a:defRPr sz="900" b="0" i="0" kern="1200">
          <a:solidFill>
            <a:schemeClr val="tx1"/>
          </a:solidFill>
          <a:latin typeface="Gotham Narrow Light" charset="0"/>
          <a:ea typeface="Gotham Narrow Light" charset="0"/>
          <a:cs typeface="Gotham Narrow Light" charset="0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/>
        <a:buNone/>
        <a:defRPr sz="1350" kern="1200">
          <a:solidFill>
            <a:schemeClr val="tx1"/>
          </a:solidFill>
          <a:latin typeface="Chronicle Text G1 Bold" charset="0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/>
        <a:buNone/>
        <a:defRPr sz="1350" kern="1200">
          <a:solidFill>
            <a:schemeClr val="tx1"/>
          </a:solidFill>
          <a:latin typeface="Chronicle Text G1 Bold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68">
          <p15:clr>
            <a:srgbClr val="F26B43"/>
          </p15:clr>
        </p15:guide>
        <p15:guide id="2" pos="317" userDrawn="1">
          <p15:clr>
            <a:srgbClr val="F26B43"/>
          </p15:clr>
        </p15:guide>
        <p15:guide id="3" orient="horz" pos="4107">
          <p15:clr>
            <a:srgbClr val="F26B43"/>
          </p15:clr>
        </p15:guide>
        <p15:guide id="4" orient="horz" pos="640">
          <p15:clr>
            <a:srgbClr val="F26B43"/>
          </p15:clr>
        </p15:guide>
        <p15:guide id="5" pos="5443" userDrawn="1">
          <p15:clr>
            <a:srgbClr val="F26B43"/>
          </p15:clr>
        </p15:guide>
        <p15:guide id="6" pos="2721" userDrawn="1">
          <p15:clr>
            <a:srgbClr val="F26B43"/>
          </p15:clr>
        </p15:guide>
        <p15:guide id="7" pos="3039" userDrawn="1">
          <p15:clr>
            <a:srgbClr val="F26B43"/>
          </p15:clr>
        </p15:guide>
        <p15:guide id="8" orient="horz" pos="3904">
          <p15:clr>
            <a:srgbClr val="F26B43"/>
          </p15:clr>
        </p15:guide>
        <p15:guide id="9" orient="horz" pos="1072">
          <p15:clr>
            <a:srgbClr val="F26B43"/>
          </p15:clr>
        </p15:guide>
        <p15:guide id="10" orient="horz" pos="116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-hzefHdAMk" TargetMode="External"/><Relationship Id="rId2" Type="http://schemas.openxmlformats.org/officeDocument/2006/relationships/hyperlink" Target="https://www.coursera.org/learn/design-thinking-innovation/lecture/lcyuK/what-is-design-thinking-hear-from-the-experts" TargetMode="Externa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66ZU2PCIcM" TargetMode="External"/><Relationship Id="rId2" Type="http://schemas.openxmlformats.org/officeDocument/2006/relationships/hyperlink" Target="https://www.youtube.com/watch?v=GYkb6vfKMI4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uub_dO_TwU" TargetMode="Externa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4110" y="439685"/>
            <a:ext cx="7945697" cy="1262116"/>
          </a:xfrm>
        </p:spPr>
        <p:txBody>
          <a:bodyPr/>
          <a:lstStyle/>
          <a:p>
            <a:pPr algn="ctr"/>
            <a:r>
              <a:rPr lang="en-AU" sz="2000" dirty="0"/>
              <a:t>DESIGN THINKING IN BUSINESS AND THE 31 MODEL </a:t>
            </a:r>
            <a:br>
              <a:rPr lang="en-AU" sz="2000" dirty="0"/>
            </a:br>
            <a:r>
              <a:rPr lang="en-AU" sz="2000" dirty="0"/>
              <a:t>WEEK 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5053" y="6188634"/>
            <a:ext cx="8153647" cy="68763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685800" rtl="0" eaLnBrk="1" latinLnBrk="0" hangingPunct="1">
              <a:lnSpc>
                <a:spcPts val="4875"/>
              </a:lnSpc>
              <a:spcBef>
                <a:spcPct val="0"/>
              </a:spcBef>
              <a:buNone/>
              <a:defRPr sz="4875" b="1" i="0" u="none" kern="1200">
                <a:solidFill>
                  <a:schemeClr val="accent1"/>
                </a:solidFill>
                <a:latin typeface="Gotham Narrow Bold" pitchFamily="50" charset="0"/>
                <a:ea typeface="Gotham Narrow Bold" pitchFamily="50" charset="0"/>
                <a:cs typeface="Gotham Narrow Bold" pitchFamily="50" charset="0"/>
              </a:defRPr>
            </a:lvl1pPr>
          </a:lstStyle>
          <a:p>
            <a:pPr algn="ctr"/>
            <a:endParaRPr lang="en-AU" sz="1200" dirty="0"/>
          </a:p>
        </p:txBody>
      </p:sp>
      <p:pic>
        <p:nvPicPr>
          <p:cNvPr id="5" name="Content Placeholder 4" descr="5064991245_2665c7af54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0" y="1909032"/>
            <a:ext cx="7690554" cy="3790731"/>
          </a:xfrm>
          <a:prstGeom prst="rect">
            <a:avLst/>
          </a:prstGeom>
        </p:spPr>
      </p:pic>
      <p:pic>
        <p:nvPicPr>
          <p:cNvPr id="6" name="Content Placeholder 5" descr="&lt;strong&gt;Mute&lt;/strong&gt; | ~dgies | Flickr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0" y="1871663"/>
            <a:ext cx="7874329" cy="432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65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Class Open Discussion-Individual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7233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Pre-Tutorial Activity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Ikea is a good example of an organization that is human </a:t>
            </a:r>
            <a:r>
              <a:rPr lang="en-AU" dirty="0" err="1"/>
              <a:t>centered</a:t>
            </a:r>
            <a:r>
              <a:rPr lang="en-AU" dirty="0"/>
              <a:t> in its approach to conducting business.</a:t>
            </a:r>
          </a:p>
          <a:p>
            <a:br>
              <a:rPr lang="en-AU" dirty="0"/>
            </a:br>
            <a:r>
              <a:rPr lang="en-AU" dirty="0"/>
              <a:t>Your Task</a:t>
            </a:r>
          </a:p>
          <a:p>
            <a:r>
              <a:rPr lang="en-AU" dirty="0"/>
              <a:t>How does IKEA demonstrate being human </a:t>
            </a:r>
            <a:r>
              <a:rPr lang="en-AU" dirty="0" err="1"/>
              <a:t>centered</a:t>
            </a:r>
            <a:r>
              <a:rPr lang="en-AU" dirty="0"/>
              <a:t> in its approach?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t>11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6022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Weekly Concept Checklist</a:t>
            </a:r>
          </a:p>
        </p:txBody>
      </p:sp>
      <p:pic>
        <p:nvPicPr>
          <p:cNvPr id="79873" name="Picture 1" descr="C:\Users\user\AppData\Local\Microsoft\Windows\INetCache\IE\YID6UA2D\sign_okay_agree_yes_concept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74900" y="1231900"/>
            <a:ext cx="4394200" cy="3944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7301612"/>
      </p:ext>
    </p:extLst>
  </p:cSld>
  <p:clrMapOvr>
    <a:masterClrMapping/>
  </p:clrMapOvr>
  <p:transition spd="slow">
    <p:dissolve/>
    <p:sndAc>
      <p:stSnd>
        <p:snd r:embed="rId3" name="click.wav"/>
      </p:stSnd>
    </p:sndAc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DT versus Traditional  Business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BA5C-9095-41F6-8640-F085287188A2}" type="slidenum">
              <a:rPr lang="en-AU" smtClean="0"/>
              <a:t>13</a:t>
            </a:fld>
            <a:endParaRPr lang="en-AU" dirty="0"/>
          </a:p>
        </p:txBody>
      </p:sp>
      <p:pic>
        <p:nvPicPr>
          <p:cNvPr id="4" name="Picture 3" descr="Teachers Meeting Books - Free vector graphic on Pixaba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1828800"/>
            <a:ext cx="8305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9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Class Discussion-What are your reflections on the differences outlined?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93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sz="2000" b="1" dirty="0"/>
            </a:br>
            <a:r>
              <a:rPr lang="en-AU" sz="2000" b="1" dirty="0"/>
              <a:t>Reflection on Design Thinking and Practice in Business</a:t>
            </a:r>
            <a:endParaRPr lang="en-AU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BA5C-9095-41F6-8640-F085287188A2}" type="slidenum">
              <a:rPr lang="en-AU" smtClean="0"/>
              <a:t>15</a:t>
            </a:fld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574939" y="2371060"/>
          <a:ext cx="8044266" cy="417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37207" imgH="4178768" progId="Word.Document.12">
                  <p:embed/>
                </p:oleObj>
              </mc:Choice>
              <mc:Fallback>
                <p:oleObj name="Document" r:id="rId3" imgW="5737207" imgH="4178768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4939" y="2371060"/>
                        <a:ext cx="8044266" cy="417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534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Weekly Concept Checklist</a:t>
            </a:r>
          </a:p>
        </p:txBody>
      </p:sp>
      <p:pic>
        <p:nvPicPr>
          <p:cNvPr id="79873" name="Picture 1" descr="C:\Users\user\AppData\Local\Microsoft\Windows\INetCache\IE\YID6UA2D\sign_okay_agree_yes_concept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74900" y="1231900"/>
            <a:ext cx="4394200" cy="3944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82492268"/>
      </p:ext>
    </p:extLst>
  </p:cSld>
  <p:clrMapOvr>
    <a:masterClrMapping/>
  </p:clrMapOvr>
  <p:transition spd="slow">
    <p:dissolve/>
    <p:sndAc>
      <p:stSnd>
        <p:snd r:embed="rId3" name="click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De-mystifying Design Thinking for Creativity</a:t>
            </a:r>
            <a:br>
              <a:rPr lang="en-AU" dirty="0"/>
            </a:br>
            <a:r>
              <a:rPr lang="en-AU" b="1" dirty="0"/>
              <a:t>Tim Brown, CEO and President of IDEO </a:t>
            </a:r>
            <a:br>
              <a:rPr lang="en-AU" b="1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052" y="1871498"/>
            <a:ext cx="8153647" cy="4308410"/>
          </a:xfrm>
        </p:spPr>
        <p:txBody>
          <a:bodyPr/>
          <a:lstStyle/>
          <a:p>
            <a:endParaRPr lang="en-AU" u="sng" dirty="0">
              <a:hlinkClick r:id="rId2"/>
            </a:endParaRPr>
          </a:p>
          <a:p>
            <a:endParaRPr lang="en-AU" dirty="0"/>
          </a:p>
          <a:p>
            <a:r>
              <a:rPr lang="en-AU" dirty="0">
                <a:hlinkClick r:id="rId3"/>
              </a:rPr>
              <a:t>https://www.youtube.com/watch?v=U-hzefHdAMk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pPr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353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b="1" dirty="0"/>
              <a:t>Design Thinking In Action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164" y="1871498"/>
            <a:ext cx="8153647" cy="4308410"/>
          </a:xfrm>
        </p:spPr>
        <p:txBody>
          <a:bodyPr/>
          <a:lstStyle/>
          <a:p>
            <a:endParaRPr lang="en-AU" dirty="0">
              <a:solidFill>
                <a:schemeClr val="tx1"/>
              </a:solidFill>
            </a:endParaRPr>
          </a:p>
          <a:p>
            <a:r>
              <a:rPr lang="en-AU" b="1" dirty="0">
                <a:solidFill>
                  <a:schemeClr val="tx1"/>
                </a:solidFill>
              </a:rPr>
              <a:t>IDEO</a:t>
            </a:r>
            <a:endParaRPr lang="en-AU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600" dirty="0">
                <a:solidFill>
                  <a:schemeClr val="tx1"/>
                </a:solidFill>
              </a:rPr>
              <a:t>IDEO  is regarded as one of </a:t>
            </a:r>
            <a:r>
              <a:rPr lang="en-AU" sz="1600" dirty="0">
                <a:solidFill>
                  <a:srgbClr val="00B0F0"/>
                </a:solidFill>
              </a:rPr>
              <a:t>the pioneer firms </a:t>
            </a:r>
            <a:r>
              <a:rPr lang="en-AU" sz="1600" dirty="0">
                <a:solidFill>
                  <a:schemeClr val="tx1"/>
                </a:solidFill>
              </a:rPr>
              <a:t>that extended the use  of Design Thinking to the business discipline. The boutique firm has since grown to be a leading voice in DT in business.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600" dirty="0">
                <a:solidFill>
                  <a:schemeClr val="tx1"/>
                </a:solidFill>
              </a:rPr>
              <a:t>The company has used DT to address </a:t>
            </a:r>
            <a:r>
              <a:rPr lang="en-AU" sz="1600" dirty="0">
                <a:solidFill>
                  <a:srgbClr val="00B0F0"/>
                </a:solidFill>
              </a:rPr>
              <a:t>diverse business problems </a:t>
            </a:r>
            <a:r>
              <a:rPr lang="en-AU" sz="1600" dirty="0">
                <a:solidFill>
                  <a:schemeClr val="tx1"/>
                </a:solidFill>
              </a:rPr>
              <a:t>ranging from developing a consumer behaviour model for encouraging savings  for  clients of the Bank of America to   designing solution that encouraged new ideas for a leading health care provider.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AU" sz="1600" dirty="0">
                <a:solidFill>
                  <a:schemeClr val="tx1"/>
                </a:solidFill>
              </a:rPr>
              <a:t> In all its cases , IDEO’s emphasis is on ensuring that responses to customer needs and the opportunities that emerged were </a:t>
            </a:r>
            <a:r>
              <a:rPr lang="en-AU" sz="1600" dirty="0">
                <a:solidFill>
                  <a:srgbClr val="00B0F0"/>
                </a:solidFill>
              </a:rPr>
              <a:t>human centric </a:t>
            </a:r>
            <a:r>
              <a:rPr lang="en-AU" sz="1600" dirty="0">
                <a:solidFill>
                  <a:schemeClr val="tx1"/>
                </a:solidFill>
              </a:rPr>
              <a:t>and they were various options  developed.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pPr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4103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dirty="0"/>
            </a:br>
            <a:r>
              <a:rPr lang="en-AU" dirty="0"/>
              <a:t>IDEO AND DT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b="1" dirty="0">
                <a:hlinkClick r:id="rId2"/>
              </a:rPr>
              <a:t>https://www.youtube.com/watch?v=GYkb6vfKMI4</a:t>
            </a:r>
            <a:endParaRPr lang="en-AU" b="1" dirty="0"/>
          </a:p>
          <a:p>
            <a:r>
              <a:rPr lang="en-AU" b="1" dirty="0">
                <a:hlinkClick r:id="rId3"/>
              </a:rPr>
              <a:t>https://www.youtube.com/watch?v=M66ZU2PCIcM</a:t>
            </a:r>
            <a:endParaRPr lang="en-AU" b="1" dirty="0"/>
          </a:p>
          <a:p>
            <a:endParaRPr lang="en-AU" b="1" dirty="0"/>
          </a:p>
          <a:p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pPr/>
              <a:t>19</a:t>
            </a:fld>
            <a:endParaRPr lang="en-AU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A183D-C9D5-4C48-AFE3-B3DADA0FA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600" y="661592"/>
            <a:ext cx="1155700" cy="1739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A6BED-ED7F-DF43-B9E1-3E147E940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850" y="2813050"/>
            <a:ext cx="1638300" cy="123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528B93-DB3A-AB42-9798-9175575BF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5350" y="2750437"/>
            <a:ext cx="1231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3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br>
              <a:rPr lang="en-AU" sz="2400" b="1" dirty="0"/>
            </a:br>
            <a:r>
              <a:rPr lang="en-AU" sz="2400" b="1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sz="1800" dirty="0"/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</a:rPr>
              <a:t>Design Thinking in Business</a:t>
            </a:r>
          </a:p>
          <a:p>
            <a:pPr marL="342900" indent="-342900">
              <a:buFont typeface="+mj-lt"/>
              <a:buAutoNum type="arabicPeriod"/>
            </a:pPr>
            <a:r>
              <a:rPr lang="en-AU" sz="1800" dirty="0">
                <a:solidFill>
                  <a:schemeClr val="tx1"/>
                </a:solidFill>
              </a:rPr>
              <a:t>3 </a:t>
            </a:r>
            <a:r>
              <a:rPr lang="en-AU" sz="1800" dirty="0" err="1">
                <a:solidFill>
                  <a:schemeClr val="tx1"/>
                </a:solidFill>
              </a:rPr>
              <a:t>Imodel</a:t>
            </a:r>
            <a:endParaRPr lang="en-AU" sz="1800" dirty="0">
              <a:solidFill>
                <a:schemeClr val="tx1"/>
              </a:solidFill>
            </a:endParaRPr>
          </a:p>
          <a:p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0152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Any  Questions On the Concepts Outlined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D61D6-E966-42A3-BC9E-CB4C7CC601AD}" type="slidenum">
              <a:rPr lang="en-GB" smtClean="0"/>
              <a:t>20</a:t>
            </a:fld>
            <a:endParaRPr lang="en-GB" dirty="0"/>
          </a:p>
        </p:txBody>
      </p:sp>
      <p:pic>
        <p:nvPicPr>
          <p:cNvPr id="5" name="Picture 4" descr="&lt;strong&gt;any questions&lt;/strong&gt;?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615" y="2000250"/>
            <a:ext cx="6190592" cy="371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69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Weekly Concept Checklist</a:t>
            </a:r>
          </a:p>
        </p:txBody>
      </p:sp>
      <p:pic>
        <p:nvPicPr>
          <p:cNvPr id="79873" name="Picture 1" descr="C:\Users\user\AppData\Local\Microsoft\Windows\INetCache\IE\YID6UA2D\sign_okay_agree_yes_concept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74900" y="1231900"/>
            <a:ext cx="4394200" cy="3944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3411383"/>
      </p:ext>
    </p:extLst>
  </p:cSld>
  <p:clrMapOvr>
    <a:masterClrMapping/>
  </p:clrMapOvr>
  <p:transition spd="slow">
    <p:dissolve/>
    <p:sndAc>
      <p:stSnd>
        <p:snd r:embed="rId3" name="click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Group  Discussion-working in your new groups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0139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Case Study DT In Action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1974" y="1623911"/>
            <a:ext cx="4144297" cy="3523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7076813"/>
      </p:ext>
    </p:extLst>
  </p:cSld>
  <p:clrMapOvr>
    <a:masterClrMapping/>
  </p:clrMapOvr>
  <p:transition spd="slow">
    <p:dissolve/>
    <p:sndAc>
      <p:stSnd>
        <p:snd r:embed="rId3" name="click.wav"/>
      </p:stSnd>
    </p:sndAc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What Inspired IKEA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u="sng" dirty="0"/>
          </a:p>
          <a:p>
            <a:pPr>
              <a:lnSpc>
                <a:spcPct val="150000"/>
              </a:lnSpc>
            </a:pPr>
            <a:r>
              <a:rPr lang="en-AU" sz="2000" b="1" dirty="0">
                <a:solidFill>
                  <a:schemeClr val="tx1"/>
                </a:solidFill>
              </a:rPr>
              <a:t>Let us look at the three  core components of  the Inspiration stage and evaluate how IKEA utilised them</a:t>
            </a:r>
          </a:p>
          <a:p>
            <a:r>
              <a:rPr lang="en-AU" b="1" dirty="0"/>
              <a:t> </a:t>
            </a:r>
            <a:endParaRPr lang="en-AU" dirty="0"/>
          </a:p>
          <a:p>
            <a:endParaRPr lang="en-AU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pPr/>
              <a:t>24</a:t>
            </a:fld>
            <a:endParaRPr lang="en-AU" dirty="0"/>
          </a:p>
        </p:txBody>
      </p:sp>
      <p:pic>
        <p:nvPicPr>
          <p:cNvPr id="5" name="Picture 4" descr="IKEA –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96" y="3195144"/>
            <a:ext cx="7315200" cy="319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235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sz="2000" dirty="0">
                <a:solidFill>
                  <a:schemeClr val="tx1"/>
                </a:solidFill>
              </a:rPr>
            </a:br>
            <a:r>
              <a:rPr lang="en-AU" sz="2000" dirty="0">
                <a:solidFill>
                  <a:schemeClr val="tx1"/>
                </a:solidFill>
              </a:rPr>
              <a:t>The 3I Model-Human </a:t>
            </a:r>
            <a:r>
              <a:rPr lang="en-AU" sz="2000" dirty="0" err="1">
                <a:solidFill>
                  <a:schemeClr val="tx1"/>
                </a:solidFill>
              </a:rPr>
              <a:t>Centered</a:t>
            </a:r>
            <a:r>
              <a:rPr lang="en-AU" sz="2000" dirty="0">
                <a:solidFill>
                  <a:schemeClr val="tx1"/>
                </a:solidFill>
              </a:rPr>
              <a:t> Design Approach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BA5C-9095-41F6-8640-F085287188A2}" type="slidenum">
              <a:rPr lang="en-AU" smtClean="0"/>
              <a:pPr/>
              <a:t>25</a:t>
            </a:fld>
            <a:endParaRPr lang="en-AU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828800" y="1828800"/>
          <a:ext cx="548640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Oval Callout 4"/>
          <p:cNvSpPr/>
          <p:nvPr/>
        </p:nvSpPr>
        <p:spPr>
          <a:xfrm>
            <a:off x="1944414" y="114990"/>
            <a:ext cx="1753386" cy="89554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 dirty="0"/>
              <a:t>Assessment 1</a:t>
            </a:r>
          </a:p>
        </p:txBody>
      </p:sp>
    </p:spTree>
    <p:extLst>
      <p:ext uri="{BB962C8B-B14F-4D97-AF65-F5344CB8AC3E}">
        <p14:creationId xmlns:p14="http://schemas.microsoft.com/office/powerpoint/2010/main" val="35789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sz="2000" dirty="0"/>
            </a:br>
            <a:r>
              <a:rPr lang="en-AU" sz="2000" dirty="0"/>
              <a:t>Inspiration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BA5C-9095-41F6-8640-F085287188A2}" type="slidenum">
              <a:rPr lang="en-AU" smtClean="0"/>
              <a:pPr/>
              <a:t>26</a:t>
            </a:fld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9516274"/>
              </p:ext>
            </p:extLst>
          </p:nvPr>
        </p:nvGraphicFramePr>
        <p:xfrm>
          <a:off x="1082675" y="1722438"/>
          <a:ext cx="7661932" cy="4089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6980564" imgH="3412345" progId="Word.Document.12">
                  <p:embed/>
                </p:oleObj>
              </mc:Choice>
              <mc:Fallback>
                <p:oleObj name="Document" r:id="rId3" imgW="6980564" imgH="3412345" progId="Word.Documen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1722438"/>
                        <a:ext cx="7661932" cy="408978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0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sz="2000" dirty="0"/>
            </a:br>
            <a:r>
              <a:rPr lang="en-AU" sz="2000" dirty="0"/>
              <a:t>Inspiration-How IKEA demonstrates using inspiration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BA5C-9095-41F6-8640-F085287188A2}" type="slidenum">
              <a:rPr lang="en-AU" smtClean="0"/>
              <a:pPr/>
              <a:t>27</a:t>
            </a:fld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40374"/>
              </p:ext>
            </p:extLst>
          </p:nvPr>
        </p:nvGraphicFramePr>
        <p:xfrm>
          <a:off x="1077913" y="1714500"/>
          <a:ext cx="7543800" cy="444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785495" imgH="3413160" progId="Word.Document.12">
                  <p:embed/>
                </p:oleObj>
              </mc:Choice>
              <mc:Fallback>
                <p:oleObj name="Document" r:id="rId3" imgW="5785495" imgH="3413160" progId="Word.Document.12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1714500"/>
                        <a:ext cx="7543800" cy="4441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6C2EF2E-D9E1-4D22-A703-F0222564271D}"/>
              </a:ext>
            </a:extLst>
          </p:cNvPr>
          <p:cNvSpPr/>
          <p:nvPr/>
        </p:nvSpPr>
        <p:spPr>
          <a:xfrm>
            <a:off x="475976" y="4682238"/>
            <a:ext cx="1990309" cy="1295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1.Lack of stylish affordable furniture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2. Demand for cheap functional  modern household furniture</a:t>
            </a:r>
          </a:p>
          <a:p>
            <a:pPr algn="ctr"/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3.Changing consumer tastes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4.Being a small Swedish company-increasing competitors</a:t>
            </a:r>
            <a:endParaRPr lang="en-AU" sz="9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B5A81DE-AB2E-4B06-BD86-859A6C18F2FA}"/>
              </a:ext>
            </a:extLst>
          </p:cNvPr>
          <p:cNvSpPr/>
          <p:nvPr/>
        </p:nvSpPr>
        <p:spPr>
          <a:xfrm>
            <a:off x="3854658" y="4682238"/>
            <a:ext cx="1990309" cy="1295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1.Observed  end-user needs in household furniture &amp; global traits with middle class growth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2.Spending time  with end-users to develop products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3.Variety of portfolio of products from  basics to luxuries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378687-86DA-46AF-81E5-5468AC89CE4A}"/>
              </a:ext>
            </a:extLst>
          </p:cNvPr>
          <p:cNvSpPr/>
          <p:nvPr/>
        </p:nvSpPr>
        <p:spPr>
          <a:xfrm>
            <a:off x="7070932" y="4682238"/>
            <a:ext cx="1990309" cy="1295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1.Technology central to operations –automation, global supply chain network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2.Multidisciplinary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3.Open innovation collaboration-</a:t>
            </a:r>
            <a:r>
              <a:rPr lang="en-US" sz="900" dirty="0" err="1">
                <a:solidFill>
                  <a:schemeClr val="tx1"/>
                </a:solidFill>
              </a:rPr>
              <a:t>Lego,Addidas</a:t>
            </a:r>
            <a:endParaRPr lang="en-US" sz="900" dirty="0">
              <a:solidFill>
                <a:schemeClr val="tx1"/>
              </a:solidFill>
            </a:endParaRP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4.Continuous internal </a:t>
            </a:r>
            <a:r>
              <a:rPr lang="en-US" sz="900" dirty="0" err="1">
                <a:solidFill>
                  <a:schemeClr val="tx1"/>
                </a:solidFill>
              </a:rPr>
              <a:t>trainig</a:t>
            </a:r>
            <a:endParaRPr lang="en-US" sz="9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051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6974-C458-43B2-9392-4B860A066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Ikea and Technology </a:t>
            </a:r>
            <a:r>
              <a:rPr lang="en-US"/>
              <a:t>team work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D5387-C563-45C3-89E5-45E64EA02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https://www.youtube.com/watch?v=Duub_dO_TwU</a:t>
            </a:r>
            <a:endParaRPr lang="en-AU" dirty="0"/>
          </a:p>
          <a:p>
            <a:r>
              <a:rPr lang="en-AU" dirty="0"/>
              <a:t>https://www.youtube.com/watch?v=wNqq6FSQy70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3B8EE-0B75-4B6E-A41D-50EE39A0B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t>28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74740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dirty="0"/>
            </a:br>
            <a:r>
              <a:rPr lang="en-AU" dirty="0"/>
              <a:t>Inspiration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sz="1600" dirty="0">
              <a:solidFill>
                <a:schemeClr val="tx1"/>
              </a:solidFill>
            </a:endParaRPr>
          </a:p>
          <a:p>
            <a:pPr lvl="0"/>
            <a:r>
              <a:rPr lang="en-AU" sz="1600" b="1" dirty="0">
                <a:solidFill>
                  <a:schemeClr val="tx1"/>
                </a:solidFill>
              </a:rPr>
              <a:t>1.Observation and register on place</a:t>
            </a:r>
            <a:endParaRPr lang="en-AU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This can be structured or unstructured, disguised or undisguised, natural or contrived, personal or mechanical, participant or non-participant.</a:t>
            </a:r>
          </a:p>
          <a:p>
            <a:pPr lvl="0"/>
            <a:r>
              <a:rPr lang="en-AU" sz="1600" b="1" dirty="0">
                <a:solidFill>
                  <a:schemeClr val="tx1"/>
                </a:solidFill>
              </a:rPr>
              <a:t>2.Mind Maps and Information Maps</a:t>
            </a:r>
            <a:endParaRPr lang="en-AU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The process of mapping involves a logical organisation of complex information in a simplistic communicable visual format where  patterns are established and meaning is extracted from a diverse set of data from sources such as  literature review, observation or by interviews.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pPr/>
              <a:t>29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5781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Weekly Concept Checklist</a:t>
            </a:r>
          </a:p>
        </p:txBody>
      </p:sp>
      <p:pic>
        <p:nvPicPr>
          <p:cNvPr id="79873" name="Picture 1" descr="C:\Users\user\AppData\Local\Microsoft\Windows\INetCache\IE\YID6UA2D\sign_okay_agree_yes_concept[1]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74900" y="1231900"/>
            <a:ext cx="4394200" cy="39447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78256960"/>
      </p:ext>
    </p:extLst>
  </p:cSld>
  <p:clrMapOvr>
    <a:masterClrMapping/>
  </p:clrMapOvr>
  <p:transition spd="slow">
    <p:dissolve/>
    <p:sndAc>
      <p:stSnd>
        <p:snd r:embed="rId3" name="click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Ideation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BA5C-9095-41F6-8640-F085287188A2}" type="slidenum">
              <a:rPr lang="en-AU" smtClean="0"/>
              <a:t>30</a:t>
            </a:fld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0382047"/>
              </p:ext>
            </p:extLst>
          </p:nvPr>
        </p:nvGraphicFramePr>
        <p:xfrm>
          <a:off x="941388" y="2019300"/>
          <a:ext cx="7261225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7261126" imgH="2819497" progId="Word.Document.12">
                  <p:embed/>
                </p:oleObj>
              </mc:Choice>
              <mc:Fallback>
                <p:oleObj name="Document" r:id="rId2" imgW="7261126" imgH="2819497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41388" y="2019300"/>
                        <a:ext cx="7261225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ounded Rectangle 4"/>
          <p:cNvSpPr>
            <a:spLocks noChangeAspect="1" noEditPoints="1" noChangeArrowheads="1" noChangeShapeType="1" noTextEdit="1"/>
          </p:cNvSpPr>
          <p:nvPr/>
        </p:nvSpPr>
        <p:spPr>
          <a:xfrm>
            <a:off x="3404442" y="1966300"/>
            <a:ext cx="2671445" cy="1144905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IDEATION</a:t>
            </a:r>
            <a:endParaRPr lang="en-GB" sz="120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1400" i="1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Brainstorm</a:t>
            </a:r>
            <a:endParaRPr lang="en-GB" sz="120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20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1400">
                <a:solidFill>
                  <a:srgbClr val="000000"/>
                </a:solidFill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20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sz="1200">
                <a:effectLst/>
                <a:latin typeface="Cambria" panose="020405030504060302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200">
              <a:effectLst/>
              <a:latin typeface="Cambria" panose="020405030504060302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8359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dirty="0"/>
            </a:br>
            <a:r>
              <a:rPr lang="en-AU" b="1" dirty="0"/>
              <a:t>Tools for Idea Generation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50000"/>
              </a:lnSpc>
            </a:pPr>
            <a:r>
              <a:rPr lang="en-AU" sz="1800" b="1" dirty="0">
                <a:solidFill>
                  <a:schemeClr val="tx1"/>
                </a:solidFill>
              </a:rPr>
              <a:t>Brainstorming</a:t>
            </a:r>
            <a:endParaRPr lang="en-AU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1400" dirty="0">
                <a:solidFill>
                  <a:schemeClr val="tx1"/>
                </a:solidFill>
              </a:rPr>
              <a:t>Brainstorming as a tool basically involves a  participatory idea generation process where a large amount of ideas are produced  within a short time and in most cases emotions and intuition are more important than rational thinking.</a:t>
            </a:r>
          </a:p>
          <a:p>
            <a:pPr>
              <a:lnSpc>
                <a:spcPct val="150000"/>
              </a:lnSpc>
            </a:pPr>
            <a:r>
              <a:rPr lang="en-AU" sz="1400" dirty="0">
                <a:solidFill>
                  <a:schemeClr val="tx1"/>
                </a:solidFill>
              </a:rPr>
              <a:t> </a:t>
            </a:r>
          </a:p>
          <a:p>
            <a:pPr lvl="0">
              <a:lnSpc>
                <a:spcPct val="150000"/>
              </a:lnSpc>
            </a:pPr>
            <a:r>
              <a:rPr lang="en-AU" sz="1400" b="1" dirty="0">
                <a:solidFill>
                  <a:schemeClr val="tx1"/>
                </a:solidFill>
              </a:rPr>
              <a:t>Sketching</a:t>
            </a:r>
            <a:endParaRPr lang="en-AU" sz="14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AU" sz="1400" dirty="0">
                <a:solidFill>
                  <a:schemeClr val="tx1"/>
                </a:solidFill>
              </a:rPr>
              <a:t>Sketching is essential to making ideas tangible and concrete. Sketches can be through, simple drawing on a whiteboard where ideas are explained, clarified and discussed.</a:t>
            </a:r>
          </a:p>
          <a:p>
            <a:r>
              <a:rPr lang="en-AU" sz="1600" dirty="0">
                <a:solidFill>
                  <a:schemeClr val="tx1"/>
                </a:solidFill>
              </a:rPr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pPr/>
              <a:t>31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55862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Design Thinking Challenge 1</a:t>
            </a:r>
          </a:p>
        </p:txBody>
      </p:sp>
    </p:spTree>
    <p:extLst>
      <p:ext uri="{BB962C8B-B14F-4D97-AF65-F5344CB8AC3E}">
        <p14:creationId xmlns:p14="http://schemas.microsoft.com/office/powerpoint/2010/main" val="3858071424"/>
      </p:ext>
    </p:extLst>
  </p:cSld>
  <p:clrMapOvr>
    <a:masterClrMapping/>
  </p:clrMapOvr>
  <p:transition spd="slow">
    <p:dissolve/>
    <p:sndAc>
      <p:stSnd>
        <p:snd r:embed="rId3" name="click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Group  Discussion-working in your new groups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1171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Implementation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ABA5C-9095-41F6-8640-F085287188A2}" type="slidenum">
              <a:rPr lang="en-AU" smtClean="0"/>
              <a:t>34</a:t>
            </a:fld>
            <a:endParaRPr lang="en-AU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2154927"/>
              </p:ext>
            </p:extLst>
          </p:nvPr>
        </p:nvGraphicFramePr>
        <p:xfrm>
          <a:off x="1617663" y="2154238"/>
          <a:ext cx="5908675" cy="2547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908016" imgH="2547396" progId="Word.Document.12">
                  <p:embed/>
                </p:oleObj>
              </mc:Choice>
              <mc:Fallback>
                <p:oleObj name="Document" r:id="rId2" imgW="5908016" imgH="2547396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7663" y="2154238"/>
                        <a:ext cx="5908675" cy="2547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776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AU" dirty="0"/>
            </a:br>
            <a:r>
              <a:rPr lang="en-AU" b="1" dirty="0"/>
              <a:t>Tools for Implementation</a:t>
            </a:r>
            <a:br>
              <a:rPr lang="en-AU" dirty="0"/>
            </a:b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z="1400" b="1" dirty="0">
                <a:solidFill>
                  <a:schemeClr val="tx1"/>
                </a:solidFill>
              </a:rPr>
              <a:t>Storyboard</a:t>
            </a:r>
            <a:endParaRPr lang="en-AU" sz="1400" dirty="0">
              <a:solidFill>
                <a:schemeClr val="tx1"/>
              </a:solidFill>
            </a:endParaRPr>
          </a:p>
          <a:p>
            <a:r>
              <a:rPr lang="en-AU" sz="1400" dirty="0">
                <a:solidFill>
                  <a:schemeClr val="tx1"/>
                </a:solidFill>
              </a:rPr>
              <a:t>Storyboards can evolve from the ideation stage  and can be very important in outlining presentations to clients of a new product, a campaign, a new service or a new business which are central to any company’s growth. </a:t>
            </a:r>
          </a:p>
          <a:p>
            <a:r>
              <a:rPr lang="en-AU" sz="1400" dirty="0">
                <a:solidFill>
                  <a:schemeClr val="tx1"/>
                </a:solidFill>
              </a:rPr>
              <a:t> </a:t>
            </a:r>
          </a:p>
          <a:p>
            <a:pPr lvl="0"/>
            <a:r>
              <a:rPr lang="en-AU" sz="1400" b="1" dirty="0">
                <a:solidFill>
                  <a:schemeClr val="tx1"/>
                </a:solidFill>
              </a:rPr>
              <a:t>Storytelling</a:t>
            </a:r>
            <a:endParaRPr lang="en-AU" sz="1400" dirty="0">
              <a:solidFill>
                <a:schemeClr val="tx1"/>
              </a:solidFill>
            </a:endParaRPr>
          </a:p>
          <a:p>
            <a:r>
              <a:rPr lang="en-AU" sz="1400" dirty="0">
                <a:solidFill>
                  <a:schemeClr val="tx1"/>
                </a:solidFill>
              </a:rPr>
              <a:t>Story telling plays a key role in providing an emotional narrative context of a new product or service which tends to be illustrative, symbolic and can create a memorable reminder of the product or service. The tool can be used with Role play to communicate a visual depiction of the product or service.</a:t>
            </a:r>
          </a:p>
          <a:p>
            <a:r>
              <a:rPr lang="en-AU" sz="1400" dirty="0">
                <a:solidFill>
                  <a:schemeClr val="tx1"/>
                </a:solidFill>
              </a:rPr>
              <a:t> </a:t>
            </a:r>
          </a:p>
          <a:p>
            <a:pPr lvl="0"/>
            <a:r>
              <a:rPr lang="en-AU" sz="1400" b="1" dirty="0">
                <a:solidFill>
                  <a:schemeClr val="tx1"/>
                </a:solidFill>
              </a:rPr>
              <a:t>Using Role Play as a Test</a:t>
            </a:r>
            <a:endParaRPr lang="en-AU" sz="1400" dirty="0">
              <a:solidFill>
                <a:schemeClr val="tx1"/>
              </a:solidFill>
            </a:endParaRPr>
          </a:p>
          <a:p>
            <a:r>
              <a:rPr lang="en-AU" sz="1400" dirty="0">
                <a:solidFill>
                  <a:schemeClr val="tx1"/>
                </a:solidFill>
              </a:rPr>
              <a:t>A key form of a test would be a provisional launch targeting  both launchers and customers, and should accommodate future  further changes. A Role Play can be used where staff members interact with customers testing the new service or process. Record the session so that this can be used for future references.</a:t>
            </a:r>
          </a:p>
          <a:p>
            <a:pPr lvl="0">
              <a:lnSpc>
                <a:spcPct val="150000"/>
              </a:lnSpc>
            </a:pPr>
            <a:endParaRPr lang="en-AU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pPr/>
              <a:t>35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160921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CC23-CB20-E946-9E84-53F8D59A7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53" y="670069"/>
            <a:ext cx="8153647" cy="687634"/>
          </a:xfrm>
        </p:spPr>
        <p:txBody>
          <a:bodyPr/>
          <a:lstStyle/>
          <a:p>
            <a:r>
              <a:rPr lang="en-US" dirty="0"/>
              <a:t>DT in 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D915-325C-7544-A058-237749459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49B5B-A86B-2E4C-A3F5-B67C7254C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t>36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FD1A5-2399-8E42-A34F-5AEDA46FD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377950"/>
            <a:ext cx="76200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70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41374-04AC-5748-8D1B-9DA94D5F3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Class Activity – Duration 40 minutes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E8F75-15D3-E04E-8387-C3BDC7B0C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Case scenario</a:t>
            </a:r>
          </a:p>
          <a:p>
            <a:r>
              <a:rPr lang="en-US" dirty="0"/>
              <a:t>Aussies embrace the culture of eating meat pie with ketchup on the top. </a:t>
            </a:r>
          </a:p>
          <a:p>
            <a:r>
              <a:rPr lang="en-US" dirty="0"/>
              <a:t>For example, in 7and 11 fuel station, they offer squeezed ketchup while </a:t>
            </a:r>
          </a:p>
          <a:p>
            <a:r>
              <a:rPr lang="en-US" dirty="0"/>
              <a:t>buying a meat pie. </a:t>
            </a:r>
          </a:p>
          <a:p>
            <a:r>
              <a:rPr lang="en-US" dirty="0"/>
              <a:t>The culture of eating has changed in the past one decade. Consumers are more aware of disposing off the packaging and recycling. </a:t>
            </a:r>
          </a:p>
          <a:p>
            <a:r>
              <a:rPr lang="en-US" dirty="0"/>
              <a:t>Your task</a:t>
            </a:r>
          </a:p>
          <a:p>
            <a:r>
              <a:rPr lang="en-US" dirty="0"/>
              <a:t>Use 3I model to change the squeeze ketchup packaging.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85AEF-50E7-B947-BDAE-BC4F1FB92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A5C46-1E19-4129-9934-6D028BAC95EE}" type="slidenum">
              <a:rPr lang="en-AU" smtClean="0"/>
              <a:t>37</a:t>
            </a:fld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7CA19A-B61D-F946-8412-FD3B62D25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20" y="1324366"/>
            <a:ext cx="2373630" cy="1590284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420927E-A552-4249-AC31-6F3C280CF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536463"/>
              </p:ext>
            </p:extLst>
          </p:nvPr>
        </p:nvGraphicFramePr>
        <p:xfrm>
          <a:off x="1965960" y="4836598"/>
          <a:ext cx="5486400" cy="1800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0525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806EF-7B17-4760-B18B-44A7017D06E5}" type="slidenum">
              <a:rPr lang="en-GB" smtClean="0"/>
              <a:t>38</a:t>
            </a:fld>
            <a:endParaRPr lang="en-GB"/>
          </a:p>
        </p:txBody>
      </p:sp>
      <p:pic>
        <p:nvPicPr>
          <p:cNvPr id="3" name="Picture 2" descr="Illogan Blogger: &lt;strong&gt;Any Questions&lt;/strong&gt;?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97"/>
            <a:ext cx="9144000" cy="666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699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Group  Discussion-working in your new groups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3665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Reflection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AU" dirty="0"/>
              <a:t>Over the last two weeks, we have reflected on the importance of empathy. Using your understanding of empathy, outline how organisations can use empathy to support their workforce?</a:t>
            </a:r>
          </a:p>
          <a:p>
            <a:pPr>
              <a:lnSpc>
                <a:spcPct val="200000"/>
              </a:lnSpc>
            </a:pPr>
            <a:r>
              <a:rPr lang="en-AU" dirty="0"/>
              <a:t>What were the critical takeaway messages from the empathy videos?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AU">
                <a:latin typeface="Gotham Narrow Bold" pitchFamily="50" charset="0"/>
              </a:rPr>
              <a:t>PAGE </a:t>
            </a:r>
            <a:fld id="{C9EE3F8F-BFD3-9842-9D76-CADACBFBDD00}" type="slidenum">
              <a:rPr lang="en-AU" smtClean="0">
                <a:latin typeface="Gotham Narrow Bold" pitchFamily="50" charset="0"/>
              </a:rPr>
              <a:pPr/>
              <a:t>5</a:t>
            </a:fld>
            <a:endParaRPr lang="en-AU" dirty="0">
              <a:latin typeface="Gotham Narrow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9350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This How organizations can be empathetic</a:t>
            </a:r>
            <a:br>
              <a:rPr lang="en-AU" dirty="0"/>
            </a:br>
            <a:r>
              <a:rPr lang="en-AU" dirty="0"/>
              <a:t>Human Centred Organisations</a:t>
            </a:r>
            <a:endParaRPr lang="en-GB" dirty="0"/>
          </a:p>
        </p:txBody>
      </p:sp>
      <p:graphicFrame>
        <p:nvGraphicFramePr>
          <p:cNvPr id="3" name="Diagram 2"/>
          <p:cNvGraphicFramePr/>
          <p:nvPr/>
        </p:nvGraphicFramePr>
        <p:xfrm>
          <a:off x="969818" y="2228850"/>
          <a:ext cx="6906491" cy="329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Oval Callout 3"/>
          <p:cNvSpPr/>
          <p:nvPr/>
        </p:nvSpPr>
        <p:spPr>
          <a:xfrm>
            <a:off x="3703105" y="5423338"/>
            <a:ext cx="1965434" cy="54653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Assessment 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979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700" b="1" dirty="0"/>
              <a:t>So what does Design Thinking  for business entail? </a:t>
            </a:r>
            <a:endParaRPr lang="en-AU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tx1"/>
                </a:solidFill>
              </a:rPr>
              <a:t>Well, whilst there is a wide array of definitions and descriptions  of DT , which are constantly changing, here are  some of the common references that you will come across: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050" dirty="0">
                <a:solidFill>
                  <a:schemeClr val="tx1"/>
                </a:solidFill>
              </a:rPr>
              <a:t>An a</a:t>
            </a:r>
            <a:r>
              <a:rPr lang="en-AU" sz="1050" dirty="0">
                <a:solidFill>
                  <a:srgbClr val="00B0F0"/>
                </a:solidFill>
              </a:rPr>
              <a:t>pproach</a:t>
            </a:r>
            <a:r>
              <a:rPr lang="en-AU" sz="1050" dirty="0">
                <a:solidFill>
                  <a:schemeClr val="tx1"/>
                </a:solidFill>
              </a:rPr>
              <a:t> to collaborative problem solving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050" dirty="0">
                <a:solidFill>
                  <a:schemeClr val="tx1"/>
                </a:solidFill>
              </a:rPr>
              <a:t>An </a:t>
            </a:r>
            <a:r>
              <a:rPr lang="en-AU" sz="1050" dirty="0">
                <a:solidFill>
                  <a:srgbClr val="00B0F0"/>
                </a:solidFill>
              </a:rPr>
              <a:t>alternative approach </a:t>
            </a:r>
            <a:r>
              <a:rPr lang="en-AU" sz="1050" dirty="0">
                <a:solidFill>
                  <a:schemeClr val="tx1"/>
                </a:solidFill>
              </a:rPr>
              <a:t>to solving complex organisational problems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050" dirty="0">
                <a:solidFill>
                  <a:schemeClr val="tx1"/>
                </a:solidFill>
              </a:rPr>
              <a:t>A mind –set for curiosity and inquiry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050" dirty="0">
                <a:solidFill>
                  <a:schemeClr val="tx1"/>
                </a:solidFill>
              </a:rPr>
              <a:t>A fixed process and </a:t>
            </a:r>
            <a:r>
              <a:rPr lang="en-AU" sz="1050" dirty="0">
                <a:solidFill>
                  <a:srgbClr val="00B0F0"/>
                </a:solidFill>
              </a:rPr>
              <a:t>toolkit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050" dirty="0">
                <a:solidFill>
                  <a:schemeClr val="tx1"/>
                </a:solidFill>
              </a:rPr>
              <a:t>A </a:t>
            </a:r>
            <a:r>
              <a:rPr lang="en-AU" sz="1050" dirty="0">
                <a:solidFill>
                  <a:srgbClr val="00B0F0"/>
                </a:solidFill>
              </a:rPr>
              <a:t>culture</a:t>
            </a:r>
            <a:r>
              <a:rPr lang="en-AU" sz="1050" dirty="0">
                <a:solidFill>
                  <a:schemeClr val="tx1"/>
                </a:solidFill>
              </a:rPr>
              <a:t> that recognises  exploration an experimentation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050" dirty="0">
                <a:solidFill>
                  <a:schemeClr val="tx1"/>
                </a:solidFill>
              </a:rPr>
              <a:t>A management buzz word sold as the ‘ next ‘strategic  tool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AU" sz="1050" dirty="0">
                <a:solidFill>
                  <a:schemeClr val="tx1"/>
                </a:solidFill>
              </a:rPr>
              <a:t>A marketing </a:t>
            </a:r>
            <a:r>
              <a:rPr lang="en-AU" sz="1050" dirty="0">
                <a:solidFill>
                  <a:srgbClr val="00B0F0"/>
                </a:solidFill>
              </a:rPr>
              <a:t>slogan or tagline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050" b="1" i="1" dirty="0">
                <a:solidFill>
                  <a:schemeClr val="tx1"/>
                </a:solidFill>
              </a:rPr>
              <a:t>All said and done could it be could it be just </a:t>
            </a:r>
            <a:r>
              <a:rPr lang="en-AU" sz="1050" b="1" i="1" dirty="0">
                <a:solidFill>
                  <a:srgbClr val="00B0F0"/>
                </a:solidFill>
              </a:rPr>
              <a:t>a new management buzzword </a:t>
            </a:r>
            <a:r>
              <a:rPr lang="en-AU" sz="1050" b="1" i="1" dirty="0">
                <a:solidFill>
                  <a:schemeClr val="tx1"/>
                </a:solidFill>
              </a:rPr>
              <a:t>that is marketed as the next being strategic tool!</a:t>
            </a:r>
          </a:p>
        </p:txBody>
      </p:sp>
    </p:spTree>
    <p:extLst>
      <p:ext uri="{BB962C8B-B14F-4D97-AF65-F5344CB8AC3E}">
        <p14:creationId xmlns:p14="http://schemas.microsoft.com/office/powerpoint/2010/main" val="3117415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2400" b="1" dirty="0"/>
              <a:t>The Emergence of DT as a Business Strategy 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A world dominated by </a:t>
            </a:r>
            <a:r>
              <a:rPr lang="en-AU" sz="1600" dirty="0">
                <a:solidFill>
                  <a:srgbClr val="00B0F0"/>
                </a:solidFill>
              </a:rPr>
              <a:t>speed and fluidity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Increased </a:t>
            </a:r>
            <a:r>
              <a:rPr lang="en-AU" sz="1600" dirty="0">
                <a:solidFill>
                  <a:srgbClr val="00B0F0"/>
                </a:solidFill>
              </a:rPr>
              <a:t>agility</a:t>
            </a:r>
            <a:r>
              <a:rPr lang="en-AU" sz="1600" dirty="0">
                <a:solidFill>
                  <a:schemeClr val="tx1"/>
                </a:solidFill>
              </a:rPr>
              <a:t> by businesses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rgbClr val="00B0F0"/>
                </a:solidFill>
              </a:rPr>
              <a:t>Flexible</a:t>
            </a:r>
            <a:r>
              <a:rPr lang="en-AU" sz="1600" dirty="0">
                <a:solidFill>
                  <a:schemeClr val="tx1"/>
                </a:solidFill>
              </a:rPr>
              <a:t> organisation boundaries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Emergence </a:t>
            </a:r>
            <a:r>
              <a:rPr lang="en-AU" sz="1600" dirty="0">
                <a:solidFill>
                  <a:srgbClr val="00B0F0"/>
                </a:solidFill>
              </a:rPr>
              <a:t>of </a:t>
            </a:r>
            <a:r>
              <a:rPr lang="en-AU" sz="1600" dirty="0" err="1">
                <a:solidFill>
                  <a:srgbClr val="00B0F0"/>
                </a:solidFill>
              </a:rPr>
              <a:t>intrapreuners</a:t>
            </a:r>
            <a:r>
              <a:rPr lang="en-AU" sz="1600" dirty="0">
                <a:solidFill>
                  <a:srgbClr val="00B0F0"/>
                </a:solidFill>
              </a:rPr>
              <a:t>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Increasing role of </a:t>
            </a:r>
            <a:r>
              <a:rPr lang="en-AU" sz="1600" dirty="0">
                <a:solidFill>
                  <a:srgbClr val="00B0F0"/>
                </a:solidFill>
              </a:rPr>
              <a:t>creativity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AU" sz="1600" dirty="0">
                <a:solidFill>
                  <a:schemeClr val="tx1"/>
                </a:solidFill>
              </a:rPr>
              <a:t>Importance of the notion of </a:t>
            </a:r>
            <a:r>
              <a:rPr lang="en-AU" sz="1600" dirty="0">
                <a:solidFill>
                  <a:srgbClr val="00B0F0"/>
                </a:solidFill>
              </a:rPr>
              <a:t>Profit with a purpose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52473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Design Thinking Challenge 1</a:t>
            </a:r>
          </a:p>
        </p:txBody>
      </p:sp>
    </p:spTree>
    <p:extLst>
      <p:ext uri="{BB962C8B-B14F-4D97-AF65-F5344CB8AC3E}">
        <p14:creationId xmlns:p14="http://schemas.microsoft.com/office/powerpoint/2010/main" val="1624374287"/>
      </p:ext>
    </p:extLst>
  </p:cSld>
  <p:clrMapOvr>
    <a:masterClrMapping/>
  </p:clrMapOvr>
  <p:transition spd="slow">
    <p:dissolve/>
    <p:sndAc>
      <p:stSnd>
        <p:snd r:embed="rId3" name="click.wav"/>
      </p:stSnd>
    </p:sndAc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151&quot;&gt;&lt;object type=&quot;3&quot; unique_id=&quot;10152&quot;&gt;&lt;property id=&quot;20148&quot; value=&quot;5&quot;/&gt;&lt;property id=&quot;20300&quot; value=&quot;Slide 1 - &amp;quot;DESIGN THINKING IN BUSINESS AND THE 31 MODEL  WEEK 3&amp;quot;&quot;/&gt;&lt;property id=&quot;20307&quot; value=&quot;263&quot;/&gt;&lt;/object&gt;&lt;object type=&quot;3&quot; unique_id=&quot;17750&quot;&gt;&lt;property id=&quot;20148&quot; value=&quot;5&quot;/&gt;&lt;property id=&quot;20300&quot; value=&quot;Slide 21 - &amp;quot;Weekly Concept Checklist&amp;quot;&quot;/&gt;&lt;property id=&quot;20307&quot; value=&quot;335&quot;/&gt;&lt;/object&gt;&lt;object type=&quot;3&quot; unique_id=&quot;21919&quot;&gt;&lt;property id=&quot;20148&quot; value=&quot;5&quot;/&gt;&lt;property id=&quot;20300&quot; value=&quot;Slide 2 - &amp;quot; Agenda&amp;quot;&quot;/&gt;&lt;property id=&quot;20307&quot; value=&quot;344&quot;/&gt;&lt;/object&gt;&lt;object type=&quot;3&quot; unique_id=&quot;21921&quot;&gt;&lt;property id=&quot;20148&quot; value=&quot;5&quot;/&gt;&lt;property id=&quot;20300&quot; value=&quot;Slide 25 - &amp;quot; The 3I Model-Human Centered Design Approach&amp;quot;&quot;/&gt;&lt;property id=&quot;20307&quot; value=&quot;357&quot;/&gt;&lt;/object&gt;&lt;object type=&quot;3&quot; unique_id=&quot;21922&quot;&gt;&lt;property id=&quot;20148&quot; value=&quot;5&quot;/&gt;&lt;property id=&quot;20300&quot; value=&quot;Slide 26 - &amp;quot; Inspiration&amp;quot;&quot;/&gt;&lt;property id=&quot;20307&quot; value=&quot;358&quot;/&gt;&lt;/object&gt;&lt;object type=&quot;3&quot; unique_id=&quot;21925&quot;&gt;&lt;property id=&quot;20148&quot; value=&quot;5&quot;/&gt;&lt;property id=&quot;20300&quot; value=&quot;Slide 30 - &amp;quot;Ideation&amp;quot;&quot;/&gt;&lt;property id=&quot;20307&quot; value=&quot;384&quot;/&gt;&lt;/object&gt;&lt;object type=&quot;3&quot; unique_id=&quot;21927&quot;&gt;&lt;property id=&quot;20148&quot; value=&quot;5&quot;/&gt;&lt;property id=&quot;20300&quot; value=&quot;Slide 35 - &amp;quot;Implementation&amp;quot;&quot;/&gt;&lt;property id=&quot;20307&quot; value=&quot;386&quot;/&gt;&lt;/object&gt;&lt;object type=&quot;3&quot; unique_id=&quot;21928&quot;&gt;&lt;property id=&quot;20148&quot; value=&quot;5&quot;/&gt;&lt;property id=&quot;20300&quot; value=&quot;Slide 36 - &amp;quot; Tools for Implementation &amp;quot;&quot;/&gt;&lt;property id=&quot;20307&quot; value=&quot;360&quot;/&gt;&lt;/object&gt;&lt;object type=&quot;3&quot; unique_id=&quot;21936&quot;&gt;&lt;property id=&quot;20148&quot; value=&quot;5&quot;/&gt;&lt;property id=&quot;20300&quot; value=&quot;Slide 37&quot;/&gt;&lt;property id=&quot;20307&quot; value=&quot;355&quot;/&gt;&lt;/object&gt;&lt;object type=&quot;3&quot; unique_id=&quot;26761&quot;&gt;&lt;property id=&quot;20148&quot; value=&quot;5&quot;/&gt;&lt;property id=&quot;20300&quot; value=&quot;Slide 29 - &amp;quot; Inspiration Tools&amp;quot;&quot;/&gt;&lt;property id=&quot;20307&quot; value=&quot;403&quot;/&gt;&lt;/object&gt;&lt;object type=&quot;3&quot; unique_id=&quot;26764&quot;&gt;&lt;property id=&quot;20148&quot; value=&quot;5&quot;/&gt;&lt;property id=&quot;20300&quot; value=&quot;Slide 24 - &amp;quot;What Inspired IKEA&amp;quot;&quot;/&gt;&lt;property id=&quot;20307&quot; value=&quot;402&quot;/&gt;&lt;/object&gt;&lt;object type=&quot;3&quot; unique_id=&quot;26765&quot;&gt;&lt;property id=&quot;20148&quot; value=&quot;5&quot;/&gt;&lt;property id=&quot;20300&quot; value=&quot;Slide 31 - &amp;quot; Tools for Idea Generation &amp;quot;&quot;/&gt;&lt;property id=&quot;20307&quot; value=&quot;404&quot;/&gt;&lt;/object&gt;&lt;object type=&quot;3&quot; unique_id=&quot;26766&quot;&gt;&lt;property id=&quot;20148&quot; value=&quot;5&quot;/&gt;&lt;property id=&quot;20300&quot; value=&quot;Slide 32 - &amp;quot;Design Thinking Challenge 1&amp;quot;&quot;/&gt;&lt;property id=&quot;20307&quot; value=&quot;405&quot;/&gt;&lt;/object&gt;&lt;object type=&quot;3&quot; unique_id=&quot;26767&quot;&gt;&lt;property id=&quot;20148&quot; value=&quot;5&quot;/&gt;&lt;property id=&quot;20300&quot; value=&quot;Slide 33 - &amp;quot;Group  Discussion-working in your new groups &amp;quot;&quot;/&gt;&lt;property id=&quot;20307&quot; value=&quot;406&quot;/&gt;&lt;/object&gt;&lt;object type=&quot;3&quot; unique_id=&quot;26768&quot;&gt;&lt;property id=&quot;20148&quot; value=&quot;5&quot;/&gt;&lt;property id=&quot;20300&quot; value=&quot;Slide 34 - &amp;quot;DTC:IDEATION IN ACTION&amp;quot;&quot;/&gt;&lt;property id=&quot;20307&quot; value=&quot;407&quot;/&gt;&lt;/object&gt;&lt;object type=&quot;3&quot; unique_id=&quot;26770&quot;&gt;&lt;property id=&quot;20148&quot; value=&quot;5&quot;/&gt;&lt;property id=&quot;20300&quot; value=&quot;Slide 22 - &amp;quot;Group  Discussion-working in your new groups &amp;quot;&quot;/&gt;&lt;property id=&quot;20307&quot; value=&quot;410&quot;/&gt;&lt;/object&gt;&lt;object type=&quot;3&quot; unique_id=&quot;26771&quot;&gt;&lt;property id=&quot;20148&quot; value=&quot;5&quot;/&gt;&lt;property id=&quot;20300&quot; value=&quot;Slide 27 - &amp;quot; Inspiration-How IKEA demonstrates using inspiration&amp;quot;&quot;/&gt;&lt;property id=&quot;20307&quot; value=&quot;411&quot;/&gt;&lt;/object&gt;&lt;object type=&quot;3&quot; unique_id=&quot;26772&quot;&gt;&lt;property id=&quot;20148&quot; value=&quot;5&quot;/&gt;&lt;property id=&quot;20300&quot; value=&quot;Slide 28 - &amp;quot;Ikea and Technology team work&amp;quot;&quot;/&gt;&lt;property id=&quot;20307&quot; value=&quot;412&quot;/&gt;&lt;/object&gt;&lt;object type=&quot;3&quot; unique_id=&quot;27789&quot;&gt;&lt;property id=&quot;20148&quot; value=&quot;5&quot;/&gt;&lt;property id=&quot;20300&quot; value=&quot;Slide 3 - &amp;quot;Weekly Concept Checklist&amp;quot;&quot;/&gt;&lt;property id=&quot;20307&quot; value=&quot;414&quot;/&gt;&lt;/object&gt;&lt;object type=&quot;3&quot; unique_id=&quot;27790&quot;&gt;&lt;property id=&quot;20148&quot; value=&quot;5&quot;/&gt;&lt;property id=&quot;20300&quot; value=&quot;Slide 4 - &amp;quot;Group  Discussion-working in your new groups &amp;quot;&quot;/&gt;&lt;property id=&quot;20307&quot; value=&quot;427&quot;/&gt;&lt;/object&gt;&lt;object type=&quot;3&quot; unique_id=&quot;27791&quot;&gt;&lt;property id=&quot;20148&quot; value=&quot;5&quot;/&gt;&lt;property id=&quot;20300&quot; value=&quot;Slide 5 - &amp;quot;Reflection&amp;quot;&quot;/&gt;&lt;property id=&quot;20307&quot; value=&quot;428&quot;/&gt;&lt;/object&gt;&lt;object type=&quot;3&quot; unique_id=&quot;27792&quot;&gt;&lt;property id=&quot;20148&quot; value=&quot;5&quot;/&gt;&lt;property id=&quot;20300&quot; value=&quot;Slide 6 - &amp;quot;This How organizations can be empathetic Human Centred Organisations&amp;quot;&quot;/&gt;&lt;property id=&quot;20307&quot; value=&quot;415&quot;/&gt;&lt;/object&gt;&lt;object type=&quot;3&quot; unique_id=&quot;27793&quot;&gt;&lt;property id=&quot;20148&quot; value=&quot;5&quot;/&gt;&lt;property id=&quot;20300&quot; value=&quot;Slide 7 - &amp;quot;So what does Design Thinking  for business entail? &amp;quot;&quot;/&gt;&lt;property id=&quot;20307&quot; value=&quot;416&quot;/&gt;&lt;/object&gt;&lt;object type=&quot;3&quot; unique_id=&quot;27794&quot;&gt;&lt;property id=&quot;20148&quot; value=&quot;5&quot;/&gt;&lt;property id=&quot;20300&quot; value=&quot;Slide 8 - &amp;quot;The Emergence of DT as a Business Strategy  Framework&amp;quot;&quot;/&gt;&lt;property id=&quot;20307&quot; value=&quot;417&quot;/&gt;&lt;/object&gt;&lt;object type=&quot;3&quot; unique_id=&quot;27795&quot;&gt;&lt;property id=&quot;20148&quot; value=&quot;5&quot;/&gt;&lt;property id=&quot;20300&quot; value=&quot;Slide 9 - &amp;quot;Design Thinking Challenge 1&amp;quot;&quot;/&gt;&lt;property id=&quot;20307&quot; value=&quot;433&quot;/&gt;&lt;/object&gt;&lt;object type=&quot;3&quot; unique_id=&quot;27796&quot;&gt;&lt;property id=&quot;20148&quot; value=&quot;5&quot;/&gt;&lt;property id=&quot;20300&quot; value=&quot;Slide 10 - &amp;quot;Class Open Discussion-Individual &amp;quot;&quot;/&gt;&lt;property id=&quot;20307&quot; value=&quot;430&quot;/&gt;&lt;/object&gt;&lt;object type=&quot;3&quot; unique_id=&quot;27797&quot;&gt;&lt;property id=&quot;20148&quot; value=&quot;5&quot;/&gt;&lt;property id=&quot;20300&quot; value=&quot;Slide 11 - &amp;quot;Pre-Tutorial Activity&amp;quot;&quot;/&gt;&lt;property id=&quot;20307&quot; value=&quot;432&quot;/&gt;&lt;/object&gt;&lt;object type=&quot;3&quot; unique_id=&quot;27798&quot;&gt;&lt;property id=&quot;20148&quot; value=&quot;5&quot;/&gt;&lt;property id=&quot;20300&quot; value=&quot;Slide 12 - &amp;quot;Weekly Concept Checklist&amp;quot;&quot;/&gt;&lt;property id=&quot;20307&quot; value=&quot;423&quot;/&gt;&lt;/object&gt;&lt;object type=&quot;3&quot; unique_id=&quot;27799&quot;&gt;&lt;property id=&quot;20148&quot; value=&quot;5&quot;/&gt;&lt;property id=&quot;20300&quot; value=&quot;Slide 13 - &amp;quot;DT versus Traditional  Business &amp;quot;&quot;/&gt;&lt;property id=&quot;20307&quot; value=&quot;424&quot;/&gt;&lt;/object&gt;&lt;object type=&quot;3&quot; unique_id=&quot;27800&quot;&gt;&lt;property id=&quot;20148&quot; value=&quot;5&quot;/&gt;&lt;property id=&quot;20300&quot; value=&quot;Slide 14 - &amp;quot;Class Discussion-What are your reflections on the differences outlined? &amp;quot;&quot;/&gt;&lt;property id=&quot;20307&quot; value=&quot;429&quot;/&gt;&lt;/object&gt;&lt;object type=&quot;3&quot; unique_id=&quot;27801&quot;&gt;&lt;property id=&quot;20148&quot; value=&quot;5&quot;/&gt;&lt;property id=&quot;20300&quot; value=&quot;Slide 15 - &amp;quot; Reflection on Design Thinking and Practice in Business&amp;quot;&quot;/&gt;&lt;property id=&quot;20307&quot; value=&quot;425&quot;/&gt;&lt;/object&gt;&lt;object type=&quot;3&quot; unique_id=&quot;27802&quot;&gt;&lt;property id=&quot;20148&quot; value=&quot;5&quot;/&gt;&lt;property id=&quot;20300&quot; value=&quot;Slide 16 - &amp;quot;Weekly Concept Checklist&amp;quot;&quot;/&gt;&lt;property id=&quot;20307&quot; value=&quot;419&quot;/&gt;&lt;/object&gt;&lt;object type=&quot;3&quot; unique_id=&quot;27803&quot;&gt;&lt;property id=&quot;20148&quot; value=&quot;5&quot;/&gt;&lt;property id=&quot;20300&quot; value=&quot;Slide 17 - &amp;quot;De-mystifying Design Thinking for Creativity Tim Brown, CEO and President of IDEO  &amp;quot;&quot;/&gt;&lt;property id=&quot;20307&quot; value=&quot;420&quot;/&gt;&lt;/object&gt;&lt;object type=&quot;3&quot; unique_id=&quot;27804&quot;&gt;&lt;property id=&quot;20148&quot; value=&quot;5&quot;/&gt;&lt;property id=&quot;20300&quot; value=&quot;Slide 18 - &amp;quot;Design Thinking In Action &amp;quot;&quot;/&gt;&lt;property id=&quot;20307&quot; value=&quot;421&quot;/&gt;&lt;/object&gt;&lt;object type=&quot;3&quot; unique_id=&quot;27805&quot;&gt;&lt;property id=&quot;20148&quot; value=&quot;5&quot;/&gt;&lt;property id=&quot;20300&quot; value=&quot;Slide 19 - &amp;quot; IDEO AND DT&amp;quot;&quot;/&gt;&lt;property id=&quot;20307&quot; value=&quot;422&quot;/&gt;&lt;/object&gt;&lt;object type=&quot;3&quot; unique_id=&quot;27806&quot;&gt;&lt;property id=&quot;20148&quot; value=&quot;5&quot;/&gt;&lt;property id=&quot;20300&quot; value=&quot;Slide 20 - &amp;quot;Any  Questions On the Concepts Outlined &amp;quot;&quot;/&gt;&lt;property id=&quot;20307&quot; value=&quot;418&quot;/&gt;&lt;/object&gt;&lt;object type=&quot;3&quot; unique_id=&quot;27807&quot;&gt;&lt;property id=&quot;20148&quot; value=&quot;5&quot;/&gt;&lt;property id=&quot;20300&quot; value=&quot;Slide 23 - &amp;quot;Case Study DT In Action&amp;quot;&quot;/&gt;&lt;property id=&quot;20307&quot; value=&quot;426&quot;/&gt;&lt;/object&gt;&lt;/object&gt;&lt;object type=&quot;8&quot; unique_id=&quot;10213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1_Office Theme">
  <a:themeElements>
    <a:clrScheme name="Western Sydney University 1">
      <a:dk1>
        <a:srgbClr val="000000"/>
      </a:dk1>
      <a:lt1>
        <a:srgbClr val="FFFFFF"/>
      </a:lt1>
      <a:dk2>
        <a:srgbClr val="A31E34"/>
      </a:dk2>
      <a:lt2>
        <a:srgbClr val="EBBCBB"/>
      </a:lt2>
      <a:accent1>
        <a:srgbClr val="FE7073"/>
      </a:accent1>
      <a:accent2>
        <a:srgbClr val="F6303D"/>
      </a:accent2>
      <a:accent3>
        <a:srgbClr val="5A2A82"/>
      </a:accent3>
      <a:accent4>
        <a:srgbClr val="027199"/>
      </a:accent4>
      <a:accent5>
        <a:srgbClr val="BA7FD1"/>
      </a:accent5>
      <a:accent6>
        <a:srgbClr val="FF7D78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2676</TotalTime>
  <Words>1140</Words>
  <Application>Microsoft Macintosh PowerPoint</Application>
  <PresentationFormat>On-screen Show (4:3)</PresentationFormat>
  <Paragraphs>168</Paragraphs>
  <Slides>38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Gotham Narrow Light</vt:lpstr>
      <vt:lpstr>Calibri</vt:lpstr>
      <vt:lpstr>Gotham Narrow Book</vt:lpstr>
      <vt:lpstr>Chronicle Text G1 Bold</vt:lpstr>
      <vt:lpstr>Chronicle Text G1</vt:lpstr>
      <vt:lpstr>Arial</vt:lpstr>
      <vt:lpstr>Cambria</vt:lpstr>
      <vt:lpstr>Gotham Narrow Bold</vt:lpstr>
      <vt:lpstr>1_Office Theme</vt:lpstr>
      <vt:lpstr>Document</vt:lpstr>
      <vt:lpstr>DESIGN THINKING IN BUSINESS AND THE 31 MODEL  WEEK 3</vt:lpstr>
      <vt:lpstr> Agenda</vt:lpstr>
      <vt:lpstr>Weekly Concept Checklist</vt:lpstr>
      <vt:lpstr>Group  Discussion-working in your new groups </vt:lpstr>
      <vt:lpstr>Reflection</vt:lpstr>
      <vt:lpstr>This How organizations can be empathetic Human Centred Organisations</vt:lpstr>
      <vt:lpstr>So what does Design Thinking  for business entail? </vt:lpstr>
      <vt:lpstr>The Emergence of DT as a Business Strategy  Framework</vt:lpstr>
      <vt:lpstr>Design Thinking Challenge 1</vt:lpstr>
      <vt:lpstr>Class Open Discussion-Individual </vt:lpstr>
      <vt:lpstr>Pre-Tutorial Activity</vt:lpstr>
      <vt:lpstr>Weekly Concept Checklist</vt:lpstr>
      <vt:lpstr>DT versus Traditional  Business </vt:lpstr>
      <vt:lpstr>Class Discussion-What are your reflections on the differences outlined? </vt:lpstr>
      <vt:lpstr> Reflection on Design Thinking and Practice in Business</vt:lpstr>
      <vt:lpstr>Weekly Concept Checklist</vt:lpstr>
      <vt:lpstr>De-mystifying Design Thinking for Creativity Tim Brown, CEO and President of IDEO  </vt:lpstr>
      <vt:lpstr>Design Thinking In Action </vt:lpstr>
      <vt:lpstr> IDEO AND DT</vt:lpstr>
      <vt:lpstr>Any  Questions On the Concepts Outlined </vt:lpstr>
      <vt:lpstr>Weekly Concept Checklist</vt:lpstr>
      <vt:lpstr>Group  Discussion-working in your new groups </vt:lpstr>
      <vt:lpstr>Case Study DT In Action</vt:lpstr>
      <vt:lpstr>What Inspired IKEA</vt:lpstr>
      <vt:lpstr> The 3I Model-Human Centered Design Approach</vt:lpstr>
      <vt:lpstr> Inspiration</vt:lpstr>
      <vt:lpstr> Inspiration-How IKEA demonstrates using inspiration</vt:lpstr>
      <vt:lpstr>Ikea and Technology team work</vt:lpstr>
      <vt:lpstr> Inspiration Tools</vt:lpstr>
      <vt:lpstr>Ideation</vt:lpstr>
      <vt:lpstr> Tools for Idea Generation </vt:lpstr>
      <vt:lpstr>Design Thinking Challenge 1</vt:lpstr>
      <vt:lpstr>Group  Discussion-working in your new groups </vt:lpstr>
      <vt:lpstr>Implementation</vt:lpstr>
      <vt:lpstr> Tools for Implementation </vt:lpstr>
      <vt:lpstr>DT in action </vt:lpstr>
      <vt:lpstr>Mini Class Activity – Duration 40 minutes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Catalina Tapia</dc:creator>
  <cp:lastModifiedBy>Tendai Chikweche</cp:lastModifiedBy>
  <cp:revision>118</cp:revision>
  <cp:lastPrinted>2016-07-27T01:17:51Z</cp:lastPrinted>
  <dcterms:created xsi:type="dcterms:W3CDTF">2015-09-22T04:56:37Z</dcterms:created>
  <dcterms:modified xsi:type="dcterms:W3CDTF">2025-08-03T22:37:08Z</dcterms:modified>
</cp:coreProperties>
</file>